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71807" autoAdjust="0"/>
  </p:normalViewPr>
  <p:slideViewPr>
    <p:cSldViewPr snapToGrid="0">
      <p:cViewPr varScale="1">
        <p:scale>
          <a:sx n="83" d="100"/>
          <a:sy n="83" d="100"/>
        </p:scale>
        <p:origin x="90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791B70-5864-4B0C-8DA0-E82D94CD9E8D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617A09-677C-42E6-93C3-B803FAFA41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097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1D1E33E-66ED-4D14-B655-B9E885EFBD84}" type="slidenum">
              <a:rPr lang="en-US" altLang="en-US" sz="1200"/>
              <a:pPr eaLnBrk="1" hangingPunct="1"/>
              <a:t>2</a:t>
            </a:fld>
            <a:endParaRPr lang="en-US" altLang="en-US" sz="1200"/>
          </a:p>
        </p:txBody>
      </p:sp>
      <p:sp>
        <p:nvSpPr>
          <p:cNvPr id="1843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848383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D4AF6D50-E4EE-4E6B-9D4C-BE52B81859AA}" type="slidenum">
              <a:rPr lang="en-US" altLang="en-US" sz="1200"/>
              <a:pPr eaLnBrk="1" hangingPunct="1"/>
              <a:t>11</a:t>
            </a:fld>
            <a:endParaRPr lang="en-US" altLang="en-US" sz="1200"/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 smtClean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62058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5CD0851-B1F2-4CB1-B4EC-E21F9014A1B2}" type="slidenum">
              <a:rPr lang="en-US" altLang="en-US" sz="1200"/>
              <a:pPr eaLnBrk="1" hangingPunct="1"/>
              <a:t>12</a:t>
            </a:fld>
            <a:endParaRPr lang="en-US" altLang="en-US" sz="1200"/>
          </a:p>
        </p:txBody>
      </p:sp>
      <p:sp>
        <p:nvSpPr>
          <p:cNvPr id="38915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72678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013B4D3-A558-435B-A212-14ED9C7E663A}" type="slidenum">
              <a:rPr lang="en-US" altLang="en-US" sz="1200"/>
              <a:pPr eaLnBrk="1" hangingPunct="1"/>
              <a:t>13</a:t>
            </a:fld>
            <a:endParaRPr lang="en-US" altLang="en-US" sz="1200"/>
          </a:p>
        </p:txBody>
      </p:sp>
      <p:sp>
        <p:nvSpPr>
          <p:cNvPr id="4096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258278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A34B13E-4ED2-4D81-85A6-8C4B93D9B016}" type="slidenum">
              <a:rPr lang="en-US" altLang="en-US" sz="1200"/>
              <a:pPr eaLnBrk="1" hangingPunct="1"/>
              <a:t>14</a:t>
            </a:fld>
            <a:endParaRPr lang="en-US" altLang="en-US" sz="1200"/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435136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A602930-C510-42F8-93F5-B9660B1E5A63}" type="slidenum">
              <a:rPr lang="en-US" altLang="en-US" sz="1200"/>
              <a:pPr eaLnBrk="1" hangingPunct="1"/>
              <a:t>15</a:t>
            </a:fld>
            <a:endParaRPr lang="en-US" altLang="en-US" sz="1200"/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4475287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F64EB23-71A3-41F9-BAA3-23DE99378FD6}" type="slidenum">
              <a:rPr lang="en-US" altLang="en-US" sz="1200"/>
              <a:pPr eaLnBrk="1" hangingPunct="1"/>
              <a:t>16</a:t>
            </a:fld>
            <a:endParaRPr lang="en-US" altLang="en-US" sz="1200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560512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8CB5659-97A1-47A9-AB3E-98F16F707F7D}" type="slidenum">
              <a:rPr lang="en-US" altLang="en-US" sz="1200"/>
              <a:pPr eaLnBrk="1" hangingPunct="1"/>
              <a:t>17</a:t>
            </a:fld>
            <a:endParaRPr lang="en-US" altLang="en-US" sz="1200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530279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F95D86E-2CAB-43EA-A3DE-F24579EE3751}" type="slidenum">
              <a:rPr lang="en-US" altLang="en-US" sz="1200"/>
              <a:pPr eaLnBrk="1" hangingPunct="1"/>
              <a:t>18</a:t>
            </a:fld>
            <a:endParaRPr lang="en-US" altLang="en-US" sz="1200"/>
          </a:p>
        </p:txBody>
      </p:sp>
      <p:sp>
        <p:nvSpPr>
          <p:cNvPr id="5120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293482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B7E92CD-1068-4F52-8652-7D754361D9AB}" type="slidenum">
              <a:rPr lang="en-US" altLang="en-US" sz="1200"/>
              <a:pPr eaLnBrk="1" hangingPunct="1"/>
              <a:t>19</a:t>
            </a:fld>
            <a:endParaRPr lang="en-US" altLang="en-US" sz="1200"/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836533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47E6FA7-5BAA-4FB8-AECB-E36EB9EABB8B}" type="slidenum">
              <a:rPr lang="en-US" altLang="en-US" sz="1200"/>
              <a:pPr eaLnBrk="1" hangingPunct="1"/>
              <a:t>20</a:t>
            </a:fld>
            <a:endParaRPr lang="en-US" altLang="en-US" sz="1200"/>
          </a:p>
        </p:txBody>
      </p:sp>
      <p:sp>
        <p:nvSpPr>
          <p:cNvPr id="55299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909078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12D9BA4-B78A-4C7B-BE8B-1C8089461834}" type="slidenum">
              <a:rPr lang="en-US" altLang="en-US" sz="1200"/>
              <a:pPr eaLnBrk="1" hangingPunct="1"/>
              <a:t>3</a:t>
            </a:fld>
            <a:endParaRPr lang="en-US" altLang="en-US" sz="120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692413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E2741EF-AA85-4F97-B1AE-8F7357056C62}" type="slidenum">
              <a:rPr lang="en-US" altLang="en-US" sz="1200"/>
              <a:pPr eaLnBrk="1" hangingPunct="1"/>
              <a:t>21</a:t>
            </a:fld>
            <a:endParaRPr lang="en-US" altLang="en-US" sz="1200"/>
          </a:p>
        </p:txBody>
      </p:sp>
      <p:sp>
        <p:nvSpPr>
          <p:cNvPr id="57347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6347685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B313F3F-3FB8-4ED9-B3BC-AE546B7B2267}" type="slidenum">
              <a:rPr lang="en-US" altLang="en-US" sz="1200"/>
              <a:pPr eaLnBrk="1" hangingPunct="1"/>
              <a:t>22</a:t>
            </a:fld>
            <a:endParaRPr lang="en-US" altLang="en-US" sz="120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493623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942B3DF-71C3-4842-9FB6-896113904835}" type="slidenum">
              <a:rPr lang="en-US" altLang="en-US" sz="1200"/>
              <a:pPr eaLnBrk="1" hangingPunct="1"/>
              <a:t>23</a:t>
            </a:fld>
            <a:endParaRPr lang="en-US" altLang="en-US" sz="120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2227031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ED56DB5-5D7D-4CF7-AE29-0C9D6C382B66}" type="slidenum">
              <a:rPr lang="en-US" altLang="en-US" sz="1200"/>
              <a:pPr eaLnBrk="1" hangingPunct="1"/>
              <a:t>24</a:t>
            </a:fld>
            <a:endParaRPr lang="en-US" altLang="en-US" sz="1200"/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8018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369387C9-FBBF-4B6D-9F83-E72F736AC092}" type="slidenum">
              <a:rPr lang="en-US" altLang="en-US" sz="1200"/>
              <a:pPr eaLnBrk="1" hangingPunct="1"/>
              <a:t>25</a:t>
            </a:fld>
            <a:endParaRPr lang="en-US" altLang="en-US" sz="120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 smtClean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11357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F313FB98-EE2E-4112-8469-B50FE724DDF4}" type="slidenum">
              <a:rPr lang="en-US" altLang="en-US" sz="1200"/>
              <a:pPr eaLnBrk="1" hangingPunct="1"/>
              <a:t>26</a:t>
            </a:fld>
            <a:endParaRPr lang="en-US" altLang="en-US" sz="1200"/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 smtClean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881295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ADCC2FC-D210-4808-BF39-2603A2F85D4B}" type="slidenum">
              <a:rPr lang="en-US" altLang="en-US" sz="1200"/>
              <a:pPr eaLnBrk="1" hangingPunct="1"/>
              <a:t>27</a:t>
            </a:fld>
            <a:endParaRPr lang="en-US" altLang="en-US" sz="1200"/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z="1000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76121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4CE9C4A-749A-49C2-97E3-75DBBC4B80A8}" type="slidenum">
              <a:rPr lang="en-US" altLang="en-US" sz="1200"/>
              <a:pPr eaLnBrk="1" hangingPunct="1"/>
              <a:t>4</a:t>
            </a:fld>
            <a:endParaRPr lang="en-US" altLang="en-US" sz="1200"/>
          </a:p>
        </p:txBody>
      </p:sp>
      <p:sp>
        <p:nvSpPr>
          <p:cNvPr id="2253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289268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75E726D8-1898-4514-965C-B54F93BE398D}" type="slidenum">
              <a:rPr lang="en-US" altLang="en-US" sz="1200"/>
              <a:pPr eaLnBrk="1" hangingPunct="1"/>
              <a:t>5</a:t>
            </a:fld>
            <a:endParaRPr lang="en-US" altLang="en-US" sz="1200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z="1000" dirty="0" smtClean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9943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0043B4B-6D34-4C76-9339-CEB0C2118D51}" type="slidenum">
              <a:rPr lang="en-US" altLang="en-US" sz="1200"/>
              <a:pPr eaLnBrk="1" hangingPunct="1"/>
              <a:t>6</a:t>
            </a:fld>
            <a:endParaRPr lang="en-US" altLang="en-US" sz="1200"/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 smtClean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69323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369E9CE-643A-4B07-990A-9FAF62CE64B5}" type="slidenum">
              <a:rPr lang="en-US" altLang="en-US" sz="1200"/>
              <a:pPr eaLnBrk="1" hangingPunct="1"/>
              <a:t>7</a:t>
            </a:fld>
            <a:endParaRPr lang="en-US" altLang="en-US" sz="120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 smtClean="0">
              <a:latin typeface="Times New Roman" panose="02020603050405020304" pitchFamily="18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3398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8A80318-6F50-40BA-BE1D-C0BF4895173E}" type="slidenum">
              <a:rPr lang="en-US" altLang="en-US" sz="1200"/>
              <a:pPr eaLnBrk="1" hangingPunct="1"/>
              <a:t>8</a:t>
            </a:fld>
            <a:endParaRPr lang="en-US" altLang="en-US" sz="1200"/>
          </a:p>
        </p:txBody>
      </p:sp>
      <p:sp>
        <p:nvSpPr>
          <p:cNvPr id="30723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607818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A55E53E-369A-4B51-AE3B-73BA5059C5C6}" type="slidenum">
              <a:rPr lang="en-US" altLang="en-US" sz="1200"/>
              <a:pPr eaLnBrk="1" hangingPunct="1"/>
              <a:t>9</a:t>
            </a:fld>
            <a:endParaRPr lang="en-US" altLang="en-US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 smtClean="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11958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AADF572-5753-4A0F-9A52-11F43FAF5113}" type="slidenum">
              <a:rPr lang="en-US" altLang="en-US" sz="1200"/>
              <a:pPr eaLnBrk="1" hangingPunct="1"/>
              <a:t>10</a:t>
            </a:fld>
            <a:endParaRPr lang="en-US" altLang="en-US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pPr eaLnBrk="1" hangingPunct="1"/>
            <a:endParaRPr lang="en-US" altLang="en-US" dirty="0" smtClean="0">
              <a:latin typeface="Palatino" pitchFamily="-112" charset="0"/>
              <a:ea typeface="ＭＳ Ｐゴシック" panose="020B0600070205080204" pitchFamily="34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009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5876-4574-41A2-90C8-FB758E5CDF0F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5C69-B8E2-4058-8E9B-BB5D6C32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3015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5876-4574-41A2-90C8-FB758E5CDF0F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5C69-B8E2-4058-8E9B-BB5D6C32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122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5876-4574-41A2-90C8-FB758E5CDF0F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5C69-B8E2-4058-8E9B-BB5D6C32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3099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152400"/>
            <a:ext cx="101600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9-</a:t>
            </a:r>
            <a:fld id="{C3CB7BA1-C546-4A26-AF32-99EDD6F39D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69438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0" y="152400"/>
            <a:ext cx="10160000" cy="1219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103632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114800"/>
            <a:ext cx="103632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9-</a:t>
            </a:r>
            <a:fld id="{106BBDF4-B23C-4FB2-B128-2E4C19CBA49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33982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5876-4574-41A2-90C8-FB758E5CDF0F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5C69-B8E2-4058-8E9B-BB5D6C32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742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5876-4574-41A2-90C8-FB758E5CDF0F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5C69-B8E2-4058-8E9B-BB5D6C32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595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5876-4574-41A2-90C8-FB758E5CDF0F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5C69-B8E2-4058-8E9B-BB5D6C32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79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5876-4574-41A2-90C8-FB758E5CDF0F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5C69-B8E2-4058-8E9B-BB5D6C32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657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5876-4574-41A2-90C8-FB758E5CDF0F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5C69-B8E2-4058-8E9B-BB5D6C32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268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5876-4574-41A2-90C8-FB758E5CDF0F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5C69-B8E2-4058-8E9B-BB5D6C32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402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5876-4574-41A2-90C8-FB758E5CDF0F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5C69-B8E2-4058-8E9B-BB5D6C32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13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B5876-4574-41A2-90C8-FB758E5CDF0F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A25C69-B8E2-4058-8E9B-BB5D6C32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698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B5876-4574-41A2-90C8-FB758E5CDF0F}" type="datetimeFigureOut">
              <a:rPr lang="en-US" smtClean="0"/>
              <a:t>3/23/2017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25C69-B8E2-4058-8E9B-BB5D6C3237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826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lvl="0" fontAlgn="base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rPr>
              <a:t>Global Market Entry Strategies: Licensing, Investment, and Strategic Alliances</a:t>
            </a:r>
            <a:br>
              <a:rPr lang="en-US" altLang="en-US" sz="3600" b="1" dirty="0">
                <a:solidFill>
                  <a:srgbClr val="000000"/>
                </a:solidFill>
                <a:latin typeface="Tahoma" panose="020B0604030504040204" pitchFamily="34" charset="0"/>
                <a:ea typeface="ＭＳ Ｐゴシック" panose="020B0600070205080204" pitchFamily="34" charset="-128"/>
                <a:cs typeface="+mn-cs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Southeast University</a:t>
            </a:r>
          </a:p>
          <a:p>
            <a:endParaRPr lang="en-US" dirty="0"/>
          </a:p>
          <a:p>
            <a:endParaRPr lang="en-US" sz="1700" dirty="0" smtClean="0"/>
          </a:p>
          <a:p>
            <a:pPr algn="r"/>
            <a:r>
              <a:rPr lang="en-US" sz="1600" dirty="0" smtClean="0"/>
              <a:t>M. Shahadat Hossain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2582784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Franchising Questions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 Will local consumers buy your product?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 How tough is the local competition?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 Does the government respect trademark and franchiser rights?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 Can your profits be easily repatriated?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 Can you buy all the supplies you need locally?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 Is commercial space available and are rents affordable?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400">
                <a:ea typeface="ＭＳ Ｐゴシック" panose="020B0600070205080204" pitchFamily="34" charset="-128"/>
              </a:rPr>
              <a:t> Are your local partners financially sound and do they understand the basics of franchising?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BE85E0BD-6E0F-404C-B61F-26007338955D}" type="slidenum">
              <a:rPr lang="en-US" altLang="en-US"/>
              <a:pPr/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64262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Investment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2057400" y="1447800"/>
            <a:ext cx="7772400" cy="1676400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Partial or full ownership of operations outside of home country </a:t>
            </a:r>
          </a:p>
          <a:p>
            <a:pPr lvl="1" eaLnBrk="1" hangingPunct="1"/>
            <a:r>
              <a:rPr lang="en-US" altLang="en-US" sz="3200" i="1">
                <a:ea typeface="ＭＳ Ｐゴシック" panose="020B0600070205080204" pitchFamily="34" charset="-128"/>
              </a:rPr>
              <a:t>Foreign Direct Investment</a:t>
            </a:r>
          </a:p>
          <a:p>
            <a:pPr eaLnBrk="1" hangingPunct="1">
              <a:buFontTx/>
              <a:buNone/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44CC36DD-3DBA-404C-B80D-E46C4E30328E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35844" name="Text Box 4"/>
          <p:cNvSpPr txBox="1">
            <a:spLocks noChangeArrowheads="1"/>
          </p:cNvSpPr>
          <p:nvPr/>
        </p:nvSpPr>
        <p:spPr bwMode="auto">
          <a:xfrm>
            <a:off x="6248400" y="3124201"/>
            <a:ext cx="4191000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20000"/>
              </a:spcBef>
              <a:buClr>
                <a:srgbClr val="FF6600"/>
              </a:buClr>
              <a:buFontTx/>
              <a:buChar char="•"/>
            </a:pPr>
            <a:r>
              <a:rPr lang="en-US" altLang="en-US" sz="3200">
                <a:latin typeface="Tahoma" panose="020B0604030504040204" pitchFamily="34" charset="0"/>
              </a:rPr>
              <a:t>Forms</a:t>
            </a:r>
          </a:p>
          <a:p>
            <a:pPr lvl="1" eaLnBrk="1" hangingPunct="1">
              <a:spcBef>
                <a:spcPct val="20000"/>
              </a:spcBef>
              <a:buClr>
                <a:srgbClr val="FF6600"/>
              </a:buClr>
              <a:buFontTx/>
              <a:buChar char="–"/>
            </a:pPr>
            <a:r>
              <a:rPr lang="en-US" altLang="en-US" sz="2800">
                <a:latin typeface="Tahoma" panose="020B0604030504040204" pitchFamily="34" charset="0"/>
              </a:rPr>
              <a:t>Joint ventures</a:t>
            </a:r>
          </a:p>
          <a:p>
            <a:pPr lvl="1" eaLnBrk="1" hangingPunct="1">
              <a:spcBef>
                <a:spcPct val="20000"/>
              </a:spcBef>
              <a:buClr>
                <a:srgbClr val="FF6600"/>
              </a:buClr>
              <a:buFontTx/>
              <a:buChar char="–"/>
            </a:pPr>
            <a:r>
              <a:rPr lang="en-US" altLang="en-US" sz="2800">
                <a:latin typeface="Tahoma" panose="020B0604030504040204" pitchFamily="34" charset="0"/>
              </a:rPr>
              <a:t>Minority or majority equity stakes</a:t>
            </a:r>
          </a:p>
          <a:p>
            <a:pPr lvl="1" eaLnBrk="1" hangingPunct="1">
              <a:spcBef>
                <a:spcPct val="20000"/>
              </a:spcBef>
              <a:buClr>
                <a:srgbClr val="FF6600"/>
              </a:buClr>
              <a:buFontTx/>
              <a:buChar char="–"/>
            </a:pPr>
            <a:r>
              <a:rPr lang="en-US" altLang="en-US" sz="2800">
                <a:latin typeface="Tahoma" panose="020B0604030504040204" pitchFamily="34" charset="0"/>
              </a:rPr>
              <a:t>Outright acquisition</a:t>
            </a:r>
          </a:p>
          <a:p>
            <a:pPr eaLnBrk="1" hangingPunct="1">
              <a:spcBef>
                <a:spcPct val="50000"/>
              </a:spcBef>
            </a:pPr>
            <a:endParaRPr lang="en-US" altLang="en-US"/>
          </a:p>
        </p:txBody>
      </p:sp>
      <p:pic>
        <p:nvPicPr>
          <p:cNvPr id="35845" name="Picture 5" descr="C:\Documents and Settings\Jill Solomon\My Documents\My Pictures\K &amp; G 6e\Green mugs in stor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76600"/>
            <a:ext cx="4419600" cy="28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1524000" y="6035676"/>
            <a:ext cx="6934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>
                <a:latin typeface="Arial Black" panose="020B0A04020102020204" pitchFamily="34" charset="0"/>
              </a:rPr>
              <a:t>IKEA, with affordable furniture and housewares, spent $2 billion in Russia.</a:t>
            </a:r>
          </a:p>
        </p:txBody>
      </p:sp>
    </p:spTree>
    <p:extLst>
      <p:ext uri="{BB962C8B-B14F-4D97-AF65-F5344CB8AC3E}">
        <p14:creationId xmlns:p14="http://schemas.microsoft.com/office/powerpoint/2010/main" val="26108690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3124200" y="228600"/>
            <a:ext cx="73914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Direct Foreign Investment</a:t>
            </a:r>
            <a:br>
              <a:rPr lang="en-US" altLang="en-US" sz="4000">
                <a:ea typeface="ＭＳ Ｐゴシック" panose="020B0600070205080204" pitchFamily="34" charset="-128"/>
              </a:rPr>
            </a:br>
            <a:r>
              <a:rPr lang="en-US" altLang="en-US" sz="4000">
                <a:ea typeface="ＭＳ Ｐゴシック" panose="020B0600070205080204" pitchFamily="34" charset="-128"/>
              </a:rPr>
              <a:t> and the U.S.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1828800" y="2133600"/>
            <a:ext cx="4191000" cy="4114800"/>
          </a:xfrm>
        </p:spPr>
        <p:txBody>
          <a:bodyPr>
            <a:normAutofit lnSpcReduction="10000"/>
          </a:bodyPr>
          <a:lstStyle/>
          <a:p>
            <a:pPr marL="533400" indent="-533400" algn="ctr">
              <a:buNone/>
            </a:pPr>
            <a:r>
              <a:rPr lang="en-US" altLang="en-US" b="1" smtClean="0">
                <a:ea typeface="ＭＳ Ｐゴシック" panose="020B0600070205080204" pitchFamily="34" charset="-128"/>
              </a:rPr>
              <a:t>Top Target Countries</a:t>
            </a:r>
          </a:p>
          <a:p>
            <a:pPr marL="533400" indent="-533400" algn="ctr">
              <a:buNone/>
            </a:pPr>
            <a:r>
              <a:rPr lang="en-US" altLang="en-US" b="1" smtClean="0">
                <a:ea typeface="ＭＳ Ｐゴシック" panose="020B0600070205080204" pitchFamily="34" charset="-128"/>
              </a:rPr>
              <a:t>for U.S. Investment</a:t>
            </a:r>
            <a:r>
              <a:rPr lang="en-US" altLang="en-US" smtClean="0">
                <a:ea typeface="ＭＳ Ｐゴシック" panose="020B0600070205080204" pitchFamily="34" charset="-128"/>
              </a:rPr>
              <a:t> </a:t>
            </a:r>
          </a:p>
          <a:p>
            <a:pPr marL="533400" indent="-533400" algn="ctr">
              <a:buNone/>
            </a:pPr>
            <a:endParaRPr lang="en-US" altLang="en-US" smtClean="0">
              <a:ea typeface="ＭＳ Ｐゴシック" panose="020B0600070205080204" pitchFamily="34" charset="-128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smtClean="0">
                <a:ea typeface="ＭＳ Ｐゴシック" panose="020B0600070205080204" pitchFamily="34" charset="-128"/>
              </a:rPr>
              <a:t>United Kingdom</a:t>
            </a:r>
          </a:p>
          <a:p>
            <a:pPr marL="533400" indent="-533400">
              <a:buFontTx/>
              <a:buAutoNum type="arabicPeriod"/>
            </a:pPr>
            <a:r>
              <a:rPr lang="en-US" altLang="en-US" smtClean="0">
                <a:ea typeface="ＭＳ Ｐゴシック" panose="020B0600070205080204" pitchFamily="34" charset="-128"/>
              </a:rPr>
              <a:t>Canada</a:t>
            </a:r>
          </a:p>
          <a:p>
            <a:pPr marL="533400" indent="-533400">
              <a:buFontTx/>
              <a:buAutoNum type="arabicPeriod"/>
            </a:pPr>
            <a:r>
              <a:rPr lang="en-US" altLang="en-US" smtClean="0">
                <a:ea typeface="ＭＳ Ｐゴシック" panose="020B0600070205080204" pitchFamily="34" charset="-128"/>
              </a:rPr>
              <a:t>The Netherlands</a:t>
            </a:r>
          </a:p>
          <a:p>
            <a:pPr marL="533400" indent="-533400">
              <a:buFontTx/>
              <a:buAutoNum type="arabicPeriod"/>
            </a:pPr>
            <a:endParaRPr lang="en-US" altLang="en-US" smtClean="0">
              <a:ea typeface="ＭＳ Ｐゴシック" panose="020B0600070205080204" pitchFamily="34" charset="-128"/>
            </a:endParaRPr>
          </a:p>
          <a:p>
            <a:pPr marL="533400" indent="-533400"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2000 cumulative total by U.S. companies = $1.2 trillion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6172200" y="2147888"/>
            <a:ext cx="4343400" cy="4405312"/>
          </a:xfrm>
        </p:spPr>
        <p:txBody>
          <a:bodyPr/>
          <a:lstStyle/>
          <a:p>
            <a:pPr marL="533400" indent="-533400" algn="ctr">
              <a:buNone/>
            </a:pPr>
            <a:r>
              <a:rPr lang="en-US" altLang="en-US" b="1" smtClean="0">
                <a:ea typeface="ＭＳ Ｐゴシック" panose="020B0600070205080204" pitchFamily="34" charset="-128"/>
              </a:rPr>
              <a:t>Top Foreign Countries</a:t>
            </a:r>
          </a:p>
          <a:p>
            <a:pPr marL="533400" indent="-533400" algn="ctr">
              <a:buNone/>
            </a:pPr>
            <a:r>
              <a:rPr lang="en-US" altLang="en-US" b="1" smtClean="0">
                <a:ea typeface="ＭＳ Ｐゴシック" panose="020B0600070205080204" pitchFamily="34" charset="-128"/>
              </a:rPr>
              <a:t>Investing in the U.S.</a:t>
            </a:r>
          </a:p>
          <a:p>
            <a:pPr marL="533400" indent="-533400" algn="ctr">
              <a:buNone/>
            </a:pPr>
            <a:endParaRPr lang="en-US" altLang="en-US" b="1" smtClean="0">
              <a:ea typeface="ＭＳ Ｐゴシック" panose="020B0600070205080204" pitchFamily="34" charset="-128"/>
            </a:endParaRPr>
          </a:p>
          <a:p>
            <a:pPr marL="533400" indent="-533400">
              <a:buFontTx/>
              <a:buAutoNum type="arabicPeriod"/>
            </a:pPr>
            <a:r>
              <a:rPr lang="en-US" altLang="en-US" smtClean="0">
                <a:ea typeface="ＭＳ Ｐゴシック" panose="020B0600070205080204" pitchFamily="34" charset="-128"/>
              </a:rPr>
              <a:t>United Kingdom</a:t>
            </a:r>
          </a:p>
          <a:p>
            <a:pPr marL="533400" indent="-533400">
              <a:buFontTx/>
              <a:buAutoNum type="arabicPeriod"/>
            </a:pPr>
            <a:r>
              <a:rPr lang="en-US" altLang="en-US" smtClean="0">
                <a:ea typeface="ＭＳ Ｐゴシック" panose="020B0600070205080204" pitchFamily="34" charset="-128"/>
              </a:rPr>
              <a:t>Japan</a:t>
            </a:r>
          </a:p>
          <a:p>
            <a:pPr marL="533400" indent="-533400">
              <a:buFontTx/>
              <a:buAutoNum type="arabicPeriod"/>
            </a:pPr>
            <a:r>
              <a:rPr lang="en-US" altLang="en-US" smtClean="0">
                <a:ea typeface="ＭＳ Ｐゴシック" panose="020B0600070205080204" pitchFamily="34" charset="-128"/>
              </a:rPr>
              <a:t>The Netherlands</a:t>
            </a:r>
          </a:p>
          <a:p>
            <a:pPr marL="533400" indent="-533400">
              <a:buNone/>
            </a:pPr>
            <a:endParaRPr lang="en-US" altLang="en-US" smtClean="0">
              <a:ea typeface="ＭＳ Ｐゴシック" panose="020B0600070205080204" pitchFamily="34" charset="-128"/>
            </a:endParaRPr>
          </a:p>
          <a:p>
            <a:pPr marL="533400" indent="-533400">
              <a:buNone/>
            </a:pPr>
            <a:r>
              <a:rPr lang="en-US" altLang="en-US" sz="2000">
                <a:ea typeface="ＭＳ Ｐゴシック" panose="020B0600070205080204" pitchFamily="34" charset="-128"/>
              </a:rPr>
              <a:t>2000 investment by foreign companies in U.S. = $1.2 trillion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38539CDD-F727-47DE-B434-4A95C6D50D36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37893" name="Line 5"/>
          <p:cNvSpPr>
            <a:spLocks noChangeShapeType="1"/>
          </p:cNvSpPr>
          <p:nvPr/>
        </p:nvSpPr>
        <p:spPr bwMode="auto">
          <a:xfrm>
            <a:off x="2133600" y="3124200"/>
            <a:ext cx="3810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894" name="Line 6"/>
          <p:cNvSpPr>
            <a:spLocks noChangeShapeType="1"/>
          </p:cNvSpPr>
          <p:nvPr/>
        </p:nvSpPr>
        <p:spPr bwMode="auto">
          <a:xfrm>
            <a:off x="6324600" y="3124200"/>
            <a:ext cx="3810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2874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Joint Ventures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1981200"/>
            <a:ext cx="84582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>
                <a:ea typeface="ＭＳ Ｐゴシック" panose="020B0600070205080204" pitchFamily="34" charset="-128"/>
              </a:rPr>
              <a:t>Entry strategy for a single target country in which the partners share ownership of a newly-created business entity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ea typeface="ＭＳ Ｐゴシック" panose="020B0600070205080204" pitchFamily="34" charset="-128"/>
              </a:rPr>
              <a:t>Builds upon each partner’s strengths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ea typeface="ＭＳ Ｐゴシック" panose="020B0600070205080204" pitchFamily="34" charset="-128"/>
              </a:rPr>
              <a:t>Examples: Budweiser and Kirin (Japan), GM and Toyota, GM and Russian government, Ericsson’s cell phones and Sony, Ford and Mazda, Chrysler and BMW</a:t>
            </a:r>
          </a:p>
          <a:p>
            <a:pPr eaLnBrk="1" hangingPunct="1">
              <a:lnSpc>
                <a:spcPct val="90000"/>
              </a:lnSpc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8DB9AF2F-C2D8-4093-993B-AE57DDC99262}" type="slidenum">
              <a:rPr lang="en-US" altLang="en-US"/>
              <a:pPr/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001468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Joint Ventures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Advantages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Allows for risk sharing–financial and political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Provides opportunity to learn new environment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Provides opportunity to achieve synergy by combining strengths of partners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May be the only way to enter market given barriers to entry</a:t>
            </a:r>
          </a:p>
          <a:p>
            <a:pPr eaLnBrk="1" hangingPunct="1"/>
            <a:endParaRPr lang="en-US" altLang="en-US" sz="2400">
              <a:ea typeface="ＭＳ Ｐゴシック" panose="020B0600070205080204" pitchFamily="34" charset="-128"/>
            </a:endParaRPr>
          </a:p>
        </p:txBody>
      </p:sp>
      <p:sp>
        <p:nvSpPr>
          <p:cNvPr id="41988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Disadvantages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Requires more investment than a licensing agreement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Must share rewards as well as risks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Requires strong coordination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Potential for conflict among partners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Partner may become a competitor</a:t>
            </a:r>
          </a:p>
          <a:p>
            <a:pPr eaLnBrk="1" hangingPunct="1"/>
            <a:endParaRPr lang="en-US" altLang="en-US" sz="2400">
              <a:ea typeface="ＭＳ Ｐゴシック" panose="020B0600070205080204" pitchFamily="34" charset="-128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6147960F-5D0A-45DD-9380-DFA5A0B7D180}" type="slidenum">
              <a:rPr lang="en-US" altLang="en-US"/>
              <a:pPr/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52538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124200" y="228600"/>
            <a:ext cx="75438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Investment via</a:t>
            </a:r>
            <a:br>
              <a:rPr lang="en-US" altLang="en-US" sz="4000">
                <a:ea typeface="ＭＳ Ｐゴシック" panose="020B0600070205080204" pitchFamily="34" charset="-128"/>
              </a:rPr>
            </a:br>
            <a:r>
              <a:rPr lang="en-US" altLang="en-US" sz="4000">
                <a:ea typeface="ＭＳ Ｐゴシック" panose="020B0600070205080204" pitchFamily="34" charset="-128"/>
              </a:rPr>
              <a:t>Direct Foreign Investment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1676400"/>
            <a:ext cx="7772400" cy="4419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>
                <a:ea typeface="ＭＳ Ｐゴシック" panose="020B0600070205080204" pitchFamily="34" charset="-128"/>
              </a:rPr>
              <a:t>Start-up of new operations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i="1" smtClean="0">
                <a:ea typeface="ＭＳ Ｐゴシック" panose="020B0600070205080204" pitchFamily="34" charset="-128"/>
              </a:rPr>
              <a:t>Greenfield operations</a:t>
            </a:r>
            <a:r>
              <a:rPr lang="en-US" altLang="en-US" smtClean="0">
                <a:ea typeface="ＭＳ Ｐゴシック" panose="020B0600070205080204" pitchFamily="34" charset="-128"/>
              </a:rPr>
              <a:t> or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i="1" smtClean="0">
                <a:ea typeface="ＭＳ Ｐゴシック" panose="020B0600070205080204" pitchFamily="34" charset="-128"/>
              </a:rPr>
              <a:t>Greenfield investment</a:t>
            </a:r>
            <a:endParaRPr lang="en-US" altLang="en-US" smtClean="0"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ea typeface="ＭＳ Ｐゴシック" panose="020B0600070205080204" pitchFamily="34" charset="-128"/>
              </a:rPr>
              <a:t>Merger with an existing enterprise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ea typeface="ＭＳ Ｐゴシック" panose="020B0600070205080204" pitchFamily="34" charset="-128"/>
              </a:rPr>
              <a:t>Acquisition of an existing enterprise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ea typeface="ＭＳ Ｐゴシック" panose="020B0600070205080204" pitchFamily="34" charset="-128"/>
              </a:rPr>
              <a:t>Examples: Volkswagen, 70% stake in Skoda Motors, Czech Republic (equity), Honda, $550 million auto assembly plant in Indiana (new operations)</a:t>
            </a:r>
          </a:p>
          <a:p>
            <a:pPr eaLnBrk="1" hangingPunct="1">
              <a:lnSpc>
                <a:spcPct val="90000"/>
              </a:lnSpc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EE3C1127-2100-4D63-BFEC-EE96320F2D2A}" type="slidenum">
              <a:rPr lang="en-US" altLang="en-US"/>
              <a:pPr/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589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Global Strategic Partnerships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Possible terms: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Collaborative agreements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Strategic alliances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Strategic international alliances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Global strategic partnerships</a:t>
            </a:r>
          </a:p>
        </p:txBody>
      </p:sp>
      <p:pic>
        <p:nvPicPr>
          <p:cNvPr id="46086" name="Picture 6" descr="Jumbo Jet_000003085427Medium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400800" y="1828800"/>
            <a:ext cx="2743200" cy="4114800"/>
          </a:xfrm>
          <a:noFill/>
        </p:spPr>
      </p:pic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1BC66D36-692C-4E05-881F-868C9C18D084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6629400" y="5334001"/>
            <a:ext cx="1981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endParaRPr lang="en-US" altLang="en-US" sz="1800">
              <a:latin typeface="Tahoma" panose="020B0604030504040204" pitchFamily="34" charset="0"/>
            </a:endParaRPr>
          </a:p>
        </p:txBody>
      </p:sp>
      <p:sp>
        <p:nvSpPr>
          <p:cNvPr id="46085" name="Text Box 5"/>
          <p:cNvSpPr txBox="1">
            <a:spLocks noChangeArrowheads="1"/>
          </p:cNvSpPr>
          <p:nvPr/>
        </p:nvSpPr>
        <p:spPr bwMode="auto">
          <a:xfrm>
            <a:off x="6324600" y="5943601"/>
            <a:ext cx="2895600" cy="646113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800">
                <a:latin typeface="Tahoma" panose="020B0604030504040204" pitchFamily="34" charset="0"/>
              </a:rPr>
              <a:t>The Star Alliance is a GSP made up of six airlines.</a:t>
            </a:r>
          </a:p>
        </p:txBody>
      </p:sp>
    </p:spTree>
    <p:extLst>
      <p:ext uri="{BB962C8B-B14F-4D97-AF65-F5344CB8AC3E}">
        <p14:creationId xmlns:p14="http://schemas.microsoft.com/office/powerpoint/2010/main" val="37904289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The Nature of Global Strategic Partnerships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6B3CAAED-05EC-48DF-9266-CA845BC6F6E4}" type="slidenum">
              <a:rPr lang="en-US" altLang="en-US"/>
              <a:pPr/>
              <a:t>17</a:t>
            </a:fld>
            <a:endParaRPr lang="en-US" altLang="en-US"/>
          </a:p>
        </p:txBody>
      </p:sp>
      <p:pic>
        <p:nvPicPr>
          <p:cNvPr id="48131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1" y="1447801"/>
            <a:ext cx="6291263" cy="5273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4745158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The Nature of Global Strategic Partnerships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>
                <a:ea typeface="ＭＳ Ｐゴシック" panose="020B0600070205080204" pitchFamily="34" charset="-128"/>
              </a:rPr>
              <a:t>Participants remain independent following formation of the alliance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ea typeface="ＭＳ Ｐゴシック" panose="020B0600070205080204" pitchFamily="34" charset="-128"/>
              </a:rPr>
              <a:t>Participants share benefits of alliance as well as control over performance of assigned tasks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ea typeface="ＭＳ Ｐゴシック" panose="020B0600070205080204" pitchFamily="34" charset="-128"/>
              </a:rPr>
              <a:t>Participants make ongoing contributions in technology, products, and other key strategic areas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7F7D26FE-F63B-46A3-BFA2-87C4C01F2D22}" type="slidenum">
              <a:rPr lang="en-US" altLang="en-US"/>
              <a:pPr/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78968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Five Attributes of True Global Strategic Partnerships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Two or more companies develop a joint long-term strategy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Relationship is reciprocal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Partners’ vision and efforts are global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Relationship is organized along horizontal lines (not vertical)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When competing in markets not covered by alliance, participants retain national and ideological identities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1738107C-9D13-4786-9F1E-3212755EA9C6}" type="slidenum">
              <a:rPr lang="en-US" altLang="en-US"/>
              <a:pPr/>
              <a:t>19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61281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974335" y="172244"/>
            <a:ext cx="10160000" cy="12192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panose="020B0600070205080204" pitchFamily="34" charset="-128"/>
              </a:rPr>
              <a:t>Introduction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Trade barriers are falling around the world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Companies need to have a strategy to enter world markets</a:t>
            </a:r>
          </a:p>
          <a:p>
            <a:pPr eaLnBrk="1" hangingPunct="1"/>
            <a:r>
              <a:rPr lang="en-US" altLang="en-US" sz="2400">
                <a:ea typeface="ＭＳ Ｐゴシック" panose="020B0600070205080204" pitchFamily="34" charset="-128"/>
              </a:rPr>
              <a:t>Starbucks has used direct ownership, licensing, and franchising for shops and products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61DCC0F1-2511-419B-A02F-C3F7AE30FBFA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7412" name="Text Box 4"/>
          <p:cNvSpPr txBox="1">
            <a:spLocks noChangeArrowheads="1"/>
          </p:cNvSpPr>
          <p:nvPr/>
        </p:nvSpPr>
        <p:spPr bwMode="auto">
          <a:xfrm>
            <a:off x="6172200" y="5516563"/>
            <a:ext cx="4114800" cy="825500"/>
          </a:xfrm>
          <a:prstGeom prst="rect">
            <a:avLst/>
          </a:prstGeom>
          <a:solidFill>
            <a:schemeClr val="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1600">
                <a:latin typeface="Tahoma" panose="020B0604030504040204" pitchFamily="34" charset="0"/>
              </a:rPr>
              <a:t>In 2008, Starbucks had 12,000 cafes in 35 countries and sales of $10.8 billion. Its goal is to reach 40,000 units worldwide.</a:t>
            </a:r>
          </a:p>
        </p:txBody>
      </p:sp>
      <p:pic>
        <p:nvPicPr>
          <p:cNvPr id="17413" name="Picture 5" descr="Starbucks in Chin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133600"/>
            <a:ext cx="4419600" cy="304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996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Success Factors of Alliances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i="1">
                <a:latin typeface="Palatino-Italic" charset="0"/>
                <a:ea typeface="ＭＳ Ｐゴシック" panose="020B0600070205080204" pitchFamily="34" charset="-128"/>
              </a:rPr>
              <a:t>Mission</a:t>
            </a:r>
            <a:r>
              <a:rPr lang="en-US" altLang="en-US">
                <a:latin typeface="Palatino-Roman" charset="0"/>
                <a:ea typeface="ＭＳ Ｐゴシック" panose="020B0600070205080204" pitchFamily="34" charset="-128"/>
              </a:rPr>
              <a:t>: Successful GSPs create win-win situations, where participants pursue objectives on the basis of mutual need or advantage.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i="1">
                <a:latin typeface="Palatino-Italic" charset="0"/>
                <a:ea typeface="ＭＳ Ｐゴシック" panose="020B0600070205080204" pitchFamily="34" charset="-128"/>
              </a:rPr>
              <a:t>Strategy:</a:t>
            </a:r>
            <a:r>
              <a:rPr lang="en-US" altLang="en-US">
                <a:latin typeface="Palatino-Roman" charset="0"/>
                <a:ea typeface="ＭＳ Ｐゴシック" panose="020B0600070205080204" pitchFamily="34" charset="-128"/>
              </a:rPr>
              <a:t> A company may establish separate GSPs with different partners; strategy must be thought out up front to avoid conflicts.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i="1">
                <a:latin typeface="Palatino-Italic" charset="0"/>
                <a:ea typeface="ＭＳ Ｐゴシック" panose="020B0600070205080204" pitchFamily="34" charset="-128"/>
              </a:rPr>
              <a:t>Governance</a:t>
            </a:r>
            <a:r>
              <a:rPr lang="en-US" altLang="en-US">
                <a:latin typeface="Palatino-Roman" charset="0"/>
                <a:ea typeface="ＭＳ Ｐゴシック" panose="020B0600070205080204" pitchFamily="34" charset="-128"/>
              </a:rPr>
              <a:t>: Discussion and consensus must be the norms. Partners must be viewed as equals.</a:t>
            </a: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B97736CE-94E5-4E6E-8D0F-E951D0A786CB}" type="slidenum">
              <a:rPr lang="en-US" altLang="en-US"/>
              <a:pPr/>
              <a:t>20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2200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Success Factors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i="1">
                <a:latin typeface="Palatino-Italic" charset="0"/>
                <a:ea typeface="ＭＳ Ｐゴシック" panose="020B0600070205080204" pitchFamily="34" charset="-128"/>
              </a:rPr>
              <a:t>Culture</a:t>
            </a:r>
            <a:r>
              <a:rPr lang="en-US" altLang="en-US">
                <a:latin typeface="Palatino-Roman" charset="0"/>
                <a:ea typeface="ＭＳ Ｐゴシック" panose="020B0600070205080204" pitchFamily="34" charset="-128"/>
              </a:rPr>
              <a:t>: Personal chemistry is important, as is the successful development of a shared set of values.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i="1">
                <a:latin typeface="Palatino-Italic" charset="0"/>
                <a:ea typeface="ＭＳ Ｐゴシック" panose="020B0600070205080204" pitchFamily="34" charset="-128"/>
              </a:rPr>
              <a:t>Organization</a:t>
            </a:r>
            <a:r>
              <a:rPr lang="en-US" altLang="en-US">
                <a:latin typeface="Palatino-Roman" charset="0"/>
                <a:ea typeface="ＭＳ Ｐゴシック" panose="020B0600070205080204" pitchFamily="34" charset="-128"/>
              </a:rPr>
              <a:t>: Innovative structures and designs may be needed to offset the complexity of multi-country management.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i="1">
                <a:latin typeface="Palatino-Italic" charset="0"/>
                <a:ea typeface="ＭＳ Ｐゴシック" panose="020B0600070205080204" pitchFamily="34" charset="-128"/>
              </a:rPr>
              <a:t>Management</a:t>
            </a:r>
            <a:r>
              <a:rPr lang="en-US" altLang="en-US">
                <a:latin typeface="Palatino-Roman" charset="0"/>
                <a:ea typeface="ＭＳ Ｐゴシック" panose="020B0600070205080204" pitchFamily="34" charset="-128"/>
              </a:rPr>
              <a:t>: Potentially divisive issues must be identified in advance and clear, unitary lines of authority established that will result in commitment by all partners.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DDDE5539-21E3-4AB7-8C86-545243E3E713}" type="slidenum">
              <a:rPr lang="en-US" altLang="en-US"/>
              <a:pPr/>
              <a:t>21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3917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Alliances with Asian Competitors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Four common problem areas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Each partner had a different dream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Each must contribute to the alliance and each must depend on the other to a degree that justifies the alliance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Differences in management philosophy, expectations, and approaches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No corporate memory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75E8414F-4A4E-43C5-BE55-85EEDC181E8B}" type="slidenum">
              <a:rPr lang="en-US" altLang="en-US"/>
              <a:pPr/>
              <a:t>22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692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Cooperative Strategies in Japan: Keiretsu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Inter-business alliance or enterprise groups in which business families join together to fight for market share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Often cemented by bank ownership of large blocks of stock and by cross-ownership of stock between a company and its buyers and non-financial suppliers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Keiretsu executives can legally sit on each other’s boards, share information, and coordinate prices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30B2AFAC-C318-4B8B-823E-1D13D7080185}" type="slidenum">
              <a:rPr lang="en-US" altLang="en-US"/>
              <a:pPr/>
              <a:t>23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550595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>
                <a:ea typeface="ＭＳ Ｐゴシック" panose="020B0600070205080204" pitchFamily="34" charset="-128"/>
              </a:rPr>
              <a:t>Cooperative Strategies in South Korea: Chaebol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1"/>
          </p:nvPr>
        </p:nvSpPr>
        <p:spPr>
          <a:xfrm>
            <a:off x="2057400" y="1828800"/>
            <a:ext cx="8001000" cy="4267200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Composed of dozens of companies, centered around a bank or holding company, and dominated by a founding family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Samsung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LG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Hyundai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Daewoo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D41C7856-3C06-4D9C-8227-F876CEFD5FA4}" type="slidenum">
              <a:rPr lang="en-US" altLang="en-US"/>
              <a:pPr/>
              <a:t>24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21412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>
                <a:ea typeface="ＭＳ Ｐゴシック" panose="020B0600070205080204" pitchFamily="34" charset="-128"/>
              </a:rPr>
              <a:t>21</a:t>
            </a:r>
            <a:r>
              <a:rPr lang="en-US" altLang="en-US" sz="3600" baseline="30000">
                <a:ea typeface="ＭＳ Ｐゴシック" panose="020B0600070205080204" pitchFamily="34" charset="-128"/>
              </a:rPr>
              <a:t>st</a:t>
            </a:r>
            <a:r>
              <a:rPr lang="en-US" altLang="en-US" sz="3600">
                <a:ea typeface="ＭＳ Ｐゴシック" panose="020B0600070205080204" pitchFamily="34" charset="-128"/>
              </a:rPr>
              <a:t> Century Cooperative Strategies: Targeting the Digital Future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Alliances between companies in several industries that are undergoing transformation and convergence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Computers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Communications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Consumer electronics</a:t>
            </a:r>
          </a:p>
          <a:p>
            <a:pPr lvl="1" eaLnBrk="1" hangingPunct="1"/>
            <a:r>
              <a:rPr lang="en-US" altLang="en-US" smtClean="0">
                <a:ea typeface="ＭＳ Ｐゴシック" panose="020B0600070205080204" pitchFamily="34" charset="-128"/>
              </a:rPr>
              <a:t>Entertainment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5BF853E4-7462-453B-B4BD-D9B7B2A6E200}" type="slidenum">
              <a:rPr lang="en-US" altLang="en-US"/>
              <a:pPr/>
              <a:t>25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16711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Beyond Strategic Alliances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Next stage of evolution of the strategic alliance</a:t>
            </a:r>
          </a:p>
          <a:p>
            <a:pPr lvl="1" eaLnBrk="1" hangingPunct="1"/>
            <a:r>
              <a:rPr lang="en-US" altLang="en-US" sz="3200" i="1">
                <a:ea typeface="ＭＳ Ｐゴシック" panose="020B0600070205080204" pitchFamily="34" charset="-128"/>
              </a:rPr>
              <a:t>Super-alliance</a:t>
            </a:r>
          </a:p>
          <a:p>
            <a:pPr lvl="1" eaLnBrk="1" hangingPunct="1"/>
            <a:r>
              <a:rPr lang="en-US" altLang="en-US" sz="3200" i="1">
                <a:ea typeface="ＭＳ Ｐゴシック" panose="020B0600070205080204" pitchFamily="34" charset="-128"/>
              </a:rPr>
              <a:t>Virtual corporation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57D26551-83D3-48E7-A09B-062B0AD91F4F}" type="slidenum">
              <a:rPr lang="en-US" altLang="en-US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749258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Market Expansion Strategies</a:t>
            </a:r>
          </a:p>
        </p:txBody>
      </p:sp>
      <p:sp>
        <p:nvSpPr>
          <p:cNvPr id="68611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Companies must decide to expand by: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Seeking new markets in existing countries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Seeking new country markets for already identified and served market segments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3511F682-283E-4C9F-9E31-B2824D340B1B}" type="slidenum">
              <a:rPr lang="en-US" altLang="en-US"/>
              <a:pPr/>
              <a:t>27</a:t>
            </a:fld>
            <a:endParaRPr lang="en-US" altLang="en-US"/>
          </a:p>
        </p:txBody>
      </p:sp>
      <p:pic>
        <p:nvPicPr>
          <p:cNvPr id="68612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05000"/>
            <a:ext cx="9144000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27125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Investment Cost of </a:t>
            </a:r>
            <a:br>
              <a:rPr lang="en-US" altLang="en-US" smtClean="0">
                <a:ea typeface="ＭＳ Ｐゴシック" panose="020B0600070205080204" pitchFamily="34" charset="-128"/>
              </a:rPr>
            </a:br>
            <a:r>
              <a:rPr lang="en-US" altLang="en-US" smtClean="0">
                <a:ea typeface="ＭＳ Ｐゴシック" panose="020B0600070205080204" pitchFamily="34" charset="-128"/>
              </a:rPr>
              <a:t>Marketing Entry Strategies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74DAAEF8-4505-4F28-B858-24A9FAC4C2A6}" type="slidenum">
              <a:rPr lang="en-US" altLang="en-US"/>
              <a:pPr/>
              <a:t>3</a:t>
            </a:fld>
            <a:endParaRPr lang="en-US" altLang="en-US"/>
          </a:p>
        </p:txBody>
      </p:sp>
      <p:pic>
        <p:nvPicPr>
          <p:cNvPr id="19459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1" y="1600200"/>
            <a:ext cx="8482013" cy="500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1814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Which Strategy</a:t>
            </a:r>
            <a:br>
              <a:rPr lang="en-US" altLang="en-US" smtClean="0">
                <a:ea typeface="ＭＳ Ｐゴシック" panose="020B0600070205080204" pitchFamily="34" charset="-128"/>
              </a:rPr>
            </a:br>
            <a:r>
              <a:rPr lang="en-US" altLang="en-US" smtClean="0">
                <a:ea typeface="ＭＳ Ｐゴシック" panose="020B0600070205080204" pitchFamily="34" charset="-128"/>
              </a:rPr>
              <a:t> Should Be Used?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1676400" y="2133600"/>
            <a:ext cx="6172200" cy="3657600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It depends on: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Vision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Attitude toward risk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Available investment capital </a:t>
            </a:r>
          </a:p>
          <a:p>
            <a:pPr lvl="1" eaLnBrk="1" hangingPunct="1"/>
            <a:r>
              <a:rPr lang="en-US" altLang="en-US" sz="3200">
                <a:ea typeface="ＭＳ Ｐゴシック" panose="020B0600070205080204" pitchFamily="34" charset="-128"/>
              </a:rPr>
              <a:t>How much control is desired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17C07EE0-3AF6-446E-89AF-99940163A677}" type="slidenum">
              <a:rPr lang="en-US" altLang="en-US"/>
              <a:pPr/>
              <a:t>4</a:t>
            </a:fld>
            <a:endParaRPr lang="en-US" altLang="en-US"/>
          </a:p>
        </p:txBody>
      </p:sp>
      <p:pic>
        <p:nvPicPr>
          <p:cNvPr id="21508" name="Picture 4" descr="C:\Documents and Settings\Jill Solomon\My Documents\My Pictures\K &amp; G 6e\Finger on Start button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1752600"/>
            <a:ext cx="2654300" cy="3981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3349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Licensing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A contractual agreement whereby one company (the licensor) makes an asset available to another company (the licensee) in exchange for royalties, license fees, or some other form of compensation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Patent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Trade secret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Brand name</a:t>
            </a:r>
          </a:p>
          <a:p>
            <a:pPr lvl="1" eaLnBrk="1" hangingPunct="1"/>
            <a:r>
              <a:rPr lang="en-US" altLang="en-US">
                <a:ea typeface="ＭＳ Ｐゴシック" panose="020B0600070205080204" pitchFamily="34" charset="-128"/>
              </a:rPr>
              <a:t>Product formulations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45F71D94-98F5-4193-80CF-9D2059B8EC34}" type="slidenum">
              <a:rPr lang="en-US" altLang="en-US"/>
              <a:pPr/>
              <a:t>5</a:t>
            </a:fld>
            <a:endParaRPr lang="en-US" altLang="en-US"/>
          </a:p>
        </p:txBody>
      </p:sp>
      <p:pic>
        <p:nvPicPr>
          <p:cNvPr id="23556" name="Picture 4" descr="C:\Documents and Settings\Jill Solomon\My Documents\My Pictures\K &amp; G 6e\Trademark symbol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4191000"/>
            <a:ext cx="16764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5" descr="C:\Documents and Settings\Jill Solomon\My Documents\My Pictures\K &amp; G 6e\copyright symbol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41910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8" name="Picture 6" descr="C:\Documents and Settings\Jill Solomon\My Documents\My Pictures\K &amp; G 6e\registered symbo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0" y="5334000"/>
            <a:ext cx="12954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760289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Advantages to Licensing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>
                <a:ea typeface="ＭＳ Ｐゴシック" panose="020B0600070205080204" pitchFamily="34" charset="-128"/>
              </a:rPr>
              <a:t>Provides additional profitability with little initial investment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ea typeface="ＭＳ Ｐゴシック" panose="020B0600070205080204" pitchFamily="34" charset="-128"/>
              </a:rPr>
              <a:t>Provides method of circumventing tariffs, quotas, and other export barriers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ea typeface="ＭＳ Ｐゴシック" panose="020B0600070205080204" pitchFamily="34" charset="-128"/>
              </a:rPr>
              <a:t>Attractive ROI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ea typeface="ＭＳ Ｐゴシック" panose="020B0600070205080204" pitchFamily="34" charset="-128"/>
              </a:rPr>
              <a:t>Low costs to implement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>
                <a:ea typeface="ＭＳ Ｐゴシック" panose="020B0600070205080204" pitchFamily="34" charset="-128"/>
              </a:rPr>
              <a:t>License agreements should have cross-technology agreements to inequities 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1776358E-6107-4CF4-B605-3D186615C48F}" type="slidenum">
              <a:rPr lang="en-US" altLang="en-US"/>
              <a:pPr/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7801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Disadvantages to Licensing</a:t>
            </a:r>
          </a:p>
        </p:txBody>
      </p:sp>
      <p:sp>
        <p:nvSpPr>
          <p:cNvPr id="27651" name="Rectangle 102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Limited participation</a:t>
            </a:r>
          </a:p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Returns may be lost</a:t>
            </a:r>
          </a:p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Lack of control</a:t>
            </a:r>
          </a:p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Licensee may become competitor</a:t>
            </a:r>
          </a:p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Licensee may exploit company resources</a:t>
            </a:r>
          </a:p>
          <a:p>
            <a:pPr eaLnBrk="1" hangingPunct="1">
              <a:buFontTx/>
              <a:buNone/>
            </a:pPr>
            <a:endParaRPr lang="en-US" altLang="en-US" smtClean="0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90F4D033-04DE-42D2-97B4-512C045FC67D}" type="slidenum">
              <a:rPr lang="en-US" altLang="en-US"/>
              <a:pPr/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74139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Special Licensing Arrangements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Contract manufacturing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Company provides technical specifications to a subcontractor or local manufacturer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Allows company to specialize in product design while contractors accept responsibility for manufacturing facilities</a:t>
            </a:r>
          </a:p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Franchising</a:t>
            </a:r>
          </a:p>
          <a:p>
            <a:pPr lvl="1" eaLnBrk="1" hangingPunct="1"/>
            <a:r>
              <a:rPr lang="en-US" altLang="en-US" sz="2000">
                <a:ea typeface="ＭＳ Ｐゴシック" panose="020B0600070205080204" pitchFamily="34" charset="-128"/>
              </a:rPr>
              <a:t>Contract between a parent company-franchisor and a franchisee that allows the franchisee to operate a business developed by the franchisor in return for a fee and adherence to franchise-wide policies</a:t>
            </a:r>
          </a:p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62CC4A28-6DFE-460D-96ED-BFE94200CF35}" type="slidenum">
              <a:rPr lang="en-US" altLang="en-US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5132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panose="020B0600070205080204" pitchFamily="34" charset="-128"/>
              </a:rPr>
              <a:t>Worldwide Franchise Activity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/>
          <a:p>
            <a:r>
              <a:rPr lang="en-US" altLang="en-US"/>
              <a:t>9-</a:t>
            </a:r>
            <a:fld id="{6C1B0F3C-AB97-4D03-8455-1A5C83A24F5D}" type="slidenum">
              <a:rPr lang="en-US" altLang="en-US"/>
              <a:pPr/>
              <a:t>9</a:t>
            </a:fld>
            <a:endParaRPr lang="en-US" altLang="en-US"/>
          </a:p>
        </p:txBody>
      </p:sp>
      <p:pic>
        <p:nvPicPr>
          <p:cNvPr id="3174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86000"/>
            <a:ext cx="9067800" cy="265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8" name="Picture 6" descr="C:\Documents and Settings\Jill Solomon\My Documents\My Pictures\K &amp; G 6e\sub sandwich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5181600"/>
            <a:ext cx="2457450" cy="149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749" name="Picture 7" descr="C:\Documents and Settings\Jill Solomon\My Documents\My Pictures\K &amp; G 6e\pizza slice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801" y="5029200"/>
            <a:ext cx="3114675" cy="1487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6315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</TotalTime>
  <Words>1109</Words>
  <Application>Microsoft Office PowerPoint</Application>
  <PresentationFormat>Widescreen</PresentationFormat>
  <Paragraphs>206</Paragraphs>
  <Slides>27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8" baseType="lpstr">
      <vt:lpstr>ＭＳ Ｐゴシック</vt:lpstr>
      <vt:lpstr>Arial</vt:lpstr>
      <vt:lpstr>Arial Black</vt:lpstr>
      <vt:lpstr>Calibri</vt:lpstr>
      <vt:lpstr>Calibri Light</vt:lpstr>
      <vt:lpstr>Palatino</vt:lpstr>
      <vt:lpstr>Palatino-Italic</vt:lpstr>
      <vt:lpstr>Palatino-Roman</vt:lpstr>
      <vt:lpstr>Tahoma</vt:lpstr>
      <vt:lpstr>Times New Roman</vt:lpstr>
      <vt:lpstr>Office Theme</vt:lpstr>
      <vt:lpstr>Global Market Entry Strategies: Licensing, Investment, and Strategic Alliances </vt:lpstr>
      <vt:lpstr>Introduction</vt:lpstr>
      <vt:lpstr>Investment Cost of  Marketing Entry Strategies</vt:lpstr>
      <vt:lpstr>Which Strategy  Should Be Used?</vt:lpstr>
      <vt:lpstr>Licensing</vt:lpstr>
      <vt:lpstr>Advantages to Licensing</vt:lpstr>
      <vt:lpstr>Disadvantages to Licensing</vt:lpstr>
      <vt:lpstr>Special Licensing Arrangements</vt:lpstr>
      <vt:lpstr>Worldwide Franchise Activity</vt:lpstr>
      <vt:lpstr>Franchising Questions</vt:lpstr>
      <vt:lpstr>Investment</vt:lpstr>
      <vt:lpstr>Direct Foreign Investment  and the U.S.</vt:lpstr>
      <vt:lpstr>Joint Ventures</vt:lpstr>
      <vt:lpstr>Joint Ventures</vt:lpstr>
      <vt:lpstr>Investment via Direct Foreign Investment</vt:lpstr>
      <vt:lpstr>Global Strategic Partnerships</vt:lpstr>
      <vt:lpstr>The Nature of Global Strategic Partnerships</vt:lpstr>
      <vt:lpstr>The Nature of Global Strategic Partnerships</vt:lpstr>
      <vt:lpstr>Five Attributes of True Global Strategic Partnerships</vt:lpstr>
      <vt:lpstr>Success Factors of Alliances</vt:lpstr>
      <vt:lpstr>Success Factors</vt:lpstr>
      <vt:lpstr>Alliances with Asian Competitors</vt:lpstr>
      <vt:lpstr>Cooperative Strategies in Japan: Keiretsu</vt:lpstr>
      <vt:lpstr>Cooperative Strategies in South Korea: Chaebol</vt:lpstr>
      <vt:lpstr>21st Century Cooperative Strategies: Targeting the Digital Future</vt:lpstr>
      <vt:lpstr>Beyond Strategic Alliances</vt:lpstr>
      <vt:lpstr>Market Expansion Strategies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User</cp:lastModifiedBy>
  <cp:revision>6</cp:revision>
  <dcterms:created xsi:type="dcterms:W3CDTF">2017-03-22T13:01:19Z</dcterms:created>
  <dcterms:modified xsi:type="dcterms:W3CDTF">2017-03-23T09:10:09Z</dcterms:modified>
</cp:coreProperties>
</file>