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96" r:id="rId12"/>
    <p:sldId id="298" r:id="rId13"/>
    <p:sldId id="276" r:id="rId14"/>
    <p:sldId id="278" r:id="rId15"/>
    <p:sldId id="280" r:id="rId16"/>
    <p:sldId id="300" r:id="rId17"/>
    <p:sldId id="302" r:id="rId18"/>
    <p:sldId id="304" r:id="rId19"/>
    <p:sldId id="305" r:id="rId20"/>
    <p:sldId id="306" r:id="rId21"/>
    <p:sldId id="307" r:id="rId22"/>
    <p:sldId id="282" r:id="rId23"/>
    <p:sldId id="284" r:id="rId24"/>
    <p:sldId id="288" r:id="rId25"/>
    <p:sldId id="290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164CB-4F83-474D-94CB-AFB224C9301D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9945-C1A5-4162-93A4-3B8DDD926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C4AAE2C5-30A1-44DB-B756-C2919787EE6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023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E4552CA2-1E85-4FD4-A05D-79CFFD6E1AC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893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F0922F0F-4FA3-475B-B234-1A1CDF8FB29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44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071BF57E-C850-4846-9FB1-E8738AEEAF6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2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2E44D6C2-5A70-4865-9AA8-03CE206FAAC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495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5DBED8BC-95E3-4684-A867-AF962CFEC67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09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C52584BA-7B8F-42DB-9FE6-38530D089BF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29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8901DAB4-DE85-4581-B9C2-9CF67AB5569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981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4238A62A-E94B-4DDA-A454-366CB0E92C9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7248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83B6AD75-22F1-4C2E-978F-87437313308A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80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636E16E7-F798-4758-B530-546C9FAFE46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848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3B266D0-147F-4396-AD87-87EA4D0FA3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17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FBE2B4C3-7FB1-44CC-8C46-2BCD2B950A4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137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A6FCB07B-99CA-4924-A8F3-25A48526164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941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1032333C-F0DA-4684-8438-6BE43A8CAF4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446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78CCADE-1603-45FA-8A83-FEF95A228B3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503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D2A99B82-E7AE-437E-8C3D-F822F2B9845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749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0485FE45-4F79-4FD7-88F5-868C67651B0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26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ACE081D2-B4BD-4399-ABB6-DC710F38655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301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DD7ED993-357E-4A4A-9890-1F418997855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688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9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4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8B69CE-ED93-499C-9B69-24821197285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6A0470-60D9-4DDD-BC05-A4D55EDE7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330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Political &amp; </a:t>
            </a:r>
            <a:r>
              <a:rPr lang="en-US" sz="4800" dirty="0" smtClean="0"/>
              <a:t>Economic </a:t>
            </a:r>
            <a:r>
              <a:rPr lang="en-US" sz="4800" dirty="0" smtClean="0"/>
              <a:t>Environment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9300047" cy="2145041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b="1" dirty="0" smtClean="0"/>
              <a:t>International Business</a:t>
            </a:r>
          </a:p>
          <a:p>
            <a:r>
              <a:rPr lang="en-US" sz="2400" b="1" dirty="0" smtClean="0"/>
              <a:t>Southeast University</a:t>
            </a:r>
          </a:p>
          <a:p>
            <a:pPr algn="r"/>
            <a:r>
              <a:rPr lang="en-US" sz="1800" b="1" dirty="0" smtClean="0"/>
              <a:t>M. Shahadat Hossain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660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02" y="0"/>
            <a:ext cx="8534400" cy="1507067"/>
          </a:xfrm>
        </p:spPr>
        <p:txBody>
          <a:bodyPr/>
          <a:lstStyle/>
          <a:p>
            <a:r>
              <a:rPr lang="en-US" altLang="en-US" dirty="0" smtClean="0"/>
              <a:t>Centrally Planned Capitalism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750115" y="1979141"/>
            <a:ext cx="8534400" cy="3615267"/>
          </a:xfrm>
        </p:spPr>
        <p:txBody>
          <a:bodyPr/>
          <a:lstStyle/>
          <a:p>
            <a:r>
              <a:rPr lang="en-US" altLang="en-US" sz="2400" dirty="0" smtClean="0"/>
              <a:t>Economic system in which command resource allocation is used extensively in an environment of private resource ownership</a:t>
            </a:r>
          </a:p>
          <a:p>
            <a:r>
              <a:rPr lang="en-US" altLang="en-US" sz="2400" dirty="0" smtClean="0"/>
              <a:t>Examples</a:t>
            </a:r>
          </a:p>
          <a:p>
            <a:pPr lvl="1"/>
            <a:r>
              <a:rPr lang="en-US" altLang="en-US" sz="2400" dirty="0" smtClean="0"/>
              <a:t>Sweden</a:t>
            </a:r>
          </a:p>
          <a:p>
            <a:pPr lvl="1"/>
            <a:r>
              <a:rPr lang="en-US" altLang="en-US" sz="2400" dirty="0" smtClean="0"/>
              <a:t>Japan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2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37985"/>
            <a:ext cx="8534400" cy="1295630"/>
          </a:xfrm>
        </p:spPr>
        <p:txBody>
          <a:bodyPr/>
          <a:lstStyle/>
          <a:p>
            <a:r>
              <a:rPr lang="en-US" altLang="en-US" dirty="0" smtClean="0"/>
              <a:t>Economic Freedom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idx="1"/>
          </p:nvPr>
        </p:nvSpPr>
        <p:spPr>
          <a:xfrm>
            <a:off x="956060" y="1723768"/>
            <a:ext cx="8978771" cy="44628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Rankings of economic freedom among countries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free, mostly free, mostly unfree, repressed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Variables considered include such things as: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Trade policy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Taxation policy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Capital flows and foreign investment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Banking policy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Wage and price controls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Property rights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Black market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12293" name="Text Box 1028"/>
          <p:cNvSpPr txBox="1">
            <a:spLocks noChangeArrowheads="1"/>
          </p:cNvSpPr>
          <p:nvPr/>
        </p:nvSpPr>
        <p:spPr bwMode="auto">
          <a:xfrm>
            <a:off x="7543800" y="47244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79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3941" y="95650"/>
            <a:ext cx="8534400" cy="1180300"/>
          </a:xfrm>
        </p:spPr>
        <p:txBody>
          <a:bodyPr/>
          <a:lstStyle/>
          <a:p>
            <a:r>
              <a:rPr lang="en-US" altLang="en-US" dirty="0" smtClean="0"/>
              <a:t>Economic 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70478" y="2358081"/>
            <a:ext cx="4937655" cy="3615267"/>
          </a:xfrm>
        </p:spPr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en-US" sz="2400" b="1" dirty="0"/>
              <a:t>Free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dirty="0"/>
              <a:t>Hong Kong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dirty="0"/>
              <a:t>Singapore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dirty="0"/>
              <a:t>Ireland</a:t>
            </a:r>
          </a:p>
          <a:p>
            <a:pPr marL="914400" lvl="1" indent="-457200">
              <a:buFontTx/>
              <a:buAutoNum type="arabicPeriod" startAt="4"/>
            </a:pPr>
            <a:r>
              <a:rPr lang="en-US" altLang="en-US" sz="2000" dirty="0"/>
              <a:t>Luxembourg</a:t>
            </a:r>
          </a:p>
          <a:p>
            <a:pPr marL="914400" lvl="1" indent="-457200">
              <a:buFontTx/>
              <a:buAutoNum type="arabicPeriod" startAt="4"/>
            </a:pPr>
            <a:r>
              <a:rPr lang="en-US" altLang="en-US" sz="2000" dirty="0"/>
              <a:t>Iceland/U.K.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2000" dirty="0"/>
              <a:t>Estonia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2000" dirty="0"/>
              <a:t>Denmark</a:t>
            </a:r>
          </a:p>
          <a:p>
            <a:pPr marL="914400" lvl="1" indent="-457200">
              <a:buFontTx/>
              <a:buAutoNum type="arabicPeriod" startAt="7"/>
            </a:pPr>
            <a:r>
              <a:rPr lang="en-US" altLang="en-US" sz="2000" dirty="0"/>
              <a:t>Australia/New Zealand/United States</a:t>
            </a:r>
          </a:p>
          <a:p>
            <a:pPr marL="914400" lvl="1" indent="-457200">
              <a:buNone/>
            </a:pPr>
            <a:endParaRPr lang="en-US" altLang="en-US" sz="2000" dirty="0"/>
          </a:p>
          <a:p>
            <a:pPr marL="914400" lvl="1" indent="-457200">
              <a:buFontTx/>
              <a:buAutoNum type="arabicPeriod"/>
            </a:pPr>
            <a:endParaRPr lang="en-US" altLang="en-US" sz="2000" dirty="0"/>
          </a:p>
          <a:p>
            <a:pPr marL="914400" lvl="1" indent="-457200">
              <a:buFontTx/>
              <a:buAutoNum type="arabicPeriod"/>
            </a:pPr>
            <a:endParaRPr lang="en-US" altLang="en-US" sz="2000" dirty="0"/>
          </a:p>
          <a:p>
            <a:pPr marL="914400" lvl="1" indent="-457200"/>
            <a:endParaRPr lang="en-US" altLang="en-US" sz="2000" dirty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882274" y="1517822"/>
            <a:ext cx="4934479" cy="3615266"/>
          </a:xfrm>
        </p:spPr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en-US" sz="2400" b="1" dirty="0"/>
              <a:t>Repressed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Cuba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Belarus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Libya/Venezuela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Zimbabwe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Burma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Iran</a:t>
            </a:r>
          </a:p>
          <a:p>
            <a:pPr marL="914400" lvl="1" indent="-457200">
              <a:buFontTx/>
              <a:buAutoNum type="arabicPeriod" startAt="150"/>
            </a:pPr>
            <a:r>
              <a:rPr lang="en-US" altLang="en-US" sz="2000" dirty="0"/>
              <a:t>  North Korea</a:t>
            </a:r>
          </a:p>
          <a:p>
            <a:pPr marL="914400" lvl="1" indent="-457200">
              <a:buFontTx/>
              <a:buAutoNum type="arabicPeriod" startAt="150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267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666" y="25628"/>
            <a:ext cx="8534400" cy="1320344"/>
          </a:xfrm>
        </p:spPr>
        <p:txBody>
          <a:bodyPr/>
          <a:lstStyle/>
          <a:p>
            <a:r>
              <a:rPr lang="en-US" altLang="en-US" dirty="0" smtClean="0"/>
              <a:t>Stages of Market Development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idx="1"/>
          </p:nvPr>
        </p:nvSpPr>
        <p:spPr>
          <a:xfrm>
            <a:off x="857205" y="1575487"/>
            <a:ext cx="8764589" cy="4158048"/>
          </a:xfrm>
        </p:spPr>
        <p:txBody>
          <a:bodyPr/>
          <a:lstStyle/>
          <a:p>
            <a:r>
              <a:rPr lang="en-US" altLang="en-US" sz="2400" dirty="0"/>
              <a:t>The World Bank has defined four categories of development using Gross National Income (GNI) as a base</a:t>
            </a:r>
          </a:p>
          <a:p>
            <a:r>
              <a:rPr lang="en-US" altLang="en-US" sz="2400" b="1" dirty="0"/>
              <a:t>BEMs</a:t>
            </a:r>
            <a:r>
              <a:rPr lang="en-US" altLang="en-US" sz="2400" dirty="0"/>
              <a:t>, identified 10 years ago, were countries in Central Europe, Latin America, and Asia that were to have rapid economic growth</a:t>
            </a:r>
          </a:p>
          <a:p>
            <a:r>
              <a:rPr lang="en-US" altLang="en-US" sz="2400" dirty="0"/>
              <a:t>Today, the focus is on </a:t>
            </a:r>
            <a:r>
              <a:rPr lang="en-US" altLang="en-US" sz="2400" b="1" dirty="0"/>
              <a:t>BRIC</a:t>
            </a:r>
            <a:r>
              <a:rPr lang="en-US" altLang="en-US" sz="2400" dirty="0"/>
              <a:t>,</a:t>
            </a:r>
            <a:r>
              <a:rPr lang="en-US" altLang="en-US" sz="2400" b="1" dirty="0"/>
              <a:t> </a:t>
            </a:r>
            <a:r>
              <a:rPr lang="en-US" altLang="en-US" sz="2400" dirty="0"/>
              <a:t>Brazil, Russia, India, and China</a:t>
            </a:r>
            <a:endParaRPr lang="en-US" altLang="en-US" sz="2400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6932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7772400" cy="1143000"/>
          </a:xfrm>
        </p:spPr>
        <p:txBody>
          <a:bodyPr/>
          <a:lstStyle/>
          <a:p>
            <a:r>
              <a:rPr lang="en-US" altLang="en-US" smtClean="0"/>
              <a:t>Low-Income Countries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GNP per capita of </a:t>
            </a:r>
            <a:r>
              <a:rPr lang="en-US" altLang="en-US" sz="3600"/>
              <a:t>$</a:t>
            </a:r>
            <a:r>
              <a:rPr lang="en-US" altLang="en-US" smtClean="0"/>
              <a:t>825 or less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Limited industrialization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 percentage of population involved in farming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 birth rates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Low literacy rates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Heavy reliance on foreign aid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Political instability and unrest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Concentrated in Sub-Saharan Africa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India is the only BRIC country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37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07" y="25628"/>
            <a:ext cx="8534400" cy="1320344"/>
          </a:xfrm>
        </p:spPr>
        <p:txBody>
          <a:bodyPr/>
          <a:lstStyle/>
          <a:p>
            <a:r>
              <a:rPr lang="en-US" altLang="en-US" dirty="0" smtClean="0"/>
              <a:t>Lower-Middle-Income Countries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857206" y="1987378"/>
            <a:ext cx="9003485" cy="4594654"/>
          </a:xfrm>
        </p:spPr>
        <p:txBody>
          <a:bodyPr/>
          <a:lstStyle/>
          <a:p>
            <a:r>
              <a:rPr lang="en-US" altLang="en-US" sz="2400" dirty="0" smtClean="0"/>
              <a:t>GNI per capita: $826 to $3,255</a:t>
            </a:r>
          </a:p>
          <a:p>
            <a:r>
              <a:rPr lang="en-US" altLang="en-US" sz="2400" dirty="0" smtClean="0"/>
              <a:t>Characteristics</a:t>
            </a:r>
          </a:p>
          <a:p>
            <a:pPr lvl="1"/>
            <a:r>
              <a:rPr lang="en-US" altLang="en-US" sz="2400" dirty="0" smtClean="0"/>
              <a:t>Rapidly expanding consumer markets</a:t>
            </a:r>
          </a:p>
          <a:p>
            <a:pPr lvl="1"/>
            <a:r>
              <a:rPr lang="en-US" altLang="en-US" sz="2400" dirty="0" smtClean="0"/>
              <a:t>Cheap labor</a:t>
            </a:r>
          </a:p>
          <a:p>
            <a:pPr lvl="1"/>
            <a:r>
              <a:rPr lang="en-US" altLang="en-US" sz="2400" dirty="0" smtClean="0"/>
              <a:t>Mature, standardized, labor-intensive industries like textiles and toys</a:t>
            </a:r>
          </a:p>
          <a:p>
            <a:r>
              <a:rPr lang="en-US" altLang="en-US" sz="2400" dirty="0" smtClean="0"/>
              <a:t>BRIC nations are China and Brazil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3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Upper-Middle-Income Countries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GNP per capita: $3,256 to $10,065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Rapidly industrializing, less agricultural employment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Increasing urbanization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Rising wages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 literacy rates and advanced education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Lower wage costs than advanced countries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 Also called newly industrializing economies (NIEs)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Examples: Malaysia, Chile, Venezuela, Hungary, Ecuador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59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104" y="104802"/>
            <a:ext cx="8534400" cy="1507067"/>
          </a:xfrm>
        </p:spPr>
        <p:txBody>
          <a:bodyPr/>
          <a:lstStyle/>
          <a:p>
            <a:r>
              <a:rPr lang="en-US" altLang="en-US" sz="4000" dirty="0"/>
              <a:t>Marketing Opportunities in LDCs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890157" y="2069756"/>
            <a:ext cx="8929345" cy="4495801"/>
          </a:xfrm>
        </p:spPr>
        <p:txBody>
          <a:bodyPr/>
          <a:lstStyle/>
          <a:p>
            <a:r>
              <a:rPr lang="en-US" altLang="en-US" sz="2400" dirty="0"/>
              <a:t>Characterized by a shortage of goods and services</a:t>
            </a:r>
          </a:p>
          <a:p>
            <a:r>
              <a:rPr lang="en-US" altLang="en-US" sz="2400" dirty="0"/>
              <a:t>Long-term opportunities must be nurtured in these countries</a:t>
            </a:r>
          </a:p>
          <a:p>
            <a:pPr lvl="1"/>
            <a:r>
              <a:rPr lang="en-US" altLang="en-US" sz="2400" dirty="0"/>
              <a:t>Look beyond per capita GNP</a:t>
            </a:r>
          </a:p>
          <a:p>
            <a:pPr lvl="1"/>
            <a:r>
              <a:rPr lang="en-US" altLang="en-US" sz="2400" dirty="0"/>
              <a:t>Consider the LDCs collectively rather than individually</a:t>
            </a:r>
          </a:p>
          <a:p>
            <a:pPr lvl="1"/>
            <a:r>
              <a:rPr lang="en-US" altLang="en-US" sz="2400" dirty="0"/>
              <a:t>Consider first mover advantage</a:t>
            </a:r>
          </a:p>
          <a:p>
            <a:pPr lvl="1"/>
            <a:r>
              <a:rPr lang="en-US" altLang="en-US" sz="2400" dirty="0"/>
              <a:t>Set realistic deadlines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80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839" y="0"/>
            <a:ext cx="8534400" cy="1507067"/>
          </a:xfrm>
        </p:spPr>
        <p:txBody>
          <a:bodyPr/>
          <a:lstStyle/>
          <a:p>
            <a:r>
              <a:rPr lang="en-US" altLang="en-US" sz="4000" dirty="0"/>
              <a:t>Mistaken Assumptions About LDCs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7772400" cy="4419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The poor have no money.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The poor will not “waste” money on non-essential goods.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Entering developing markets is fruitless because goods there are too cheap to make a profit.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People in BOP (bottom of the pyramid) countries cannot use technology.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Global companies doing business in BOP countries will be seen as exploiting the poor.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12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082" y="88327"/>
            <a:ext cx="8534400" cy="1295630"/>
          </a:xfrm>
        </p:spPr>
        <p:txBody>
          <a:bodyPr/>
          <a:lstStyle/>
          <a:p>
            <a:r>
              <a:rPr lang="en-US" altLang="en-US" dirty="0" smtClean="0"/>
              <a:t>High-Income Countries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133600"/>
            <a:ext cx="8229600" cy="4114800"/>
          </a:xfrm>
        </p:spPr>
        <p:txBody>
          <a:bodyPr/>
          <a:lstStyle/>
          <a:p>
            <a:r>
              <a:rPr lang="en-US" altLang="en-US" dirty="0" smtClean="0"/>
              <a:t>GNI per capita:  $10,066 or more</a:t>
            </a:r>
          </a:p>
          <a:p>
            <a:r>
              <a:rPr lang="en-US" altLang="en-US" dirty="0" smtClean="0"/>
              <a:t>Also know as advanced, developed, industrialized, or postindustrial countries</a:t>
            </a:r>
          </a:p>
          <a:p>
            <a:r>
              <a:rPr lang="en-US" altLang="en-US" dirty="0" smtClean="0"/>
              <a:t>Characteristics</a:t>
            </a:r>
          </a:p>
          <a:p>
            <a:pPr lvl="1"/>
            <a:r>
              <a:rPr lang="en-US" altLang="en-US" dirty="0" smtClean="0"/>
              <a:t>Sustained economic growth through disciplined innovation</a:t>
            </a:r>
          </a:p>
          <a:p>
            <a:pPr lvl="1"/>
            <a:r>
              <a:rPr lang="en-US" altLang="en-US" dirty="0" smtClean="0"/>
              <a:t>Service sector is more than 50% of GNI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2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729" y="2275703"/>
            <a:ext cx="1968844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Legal-Political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29729" y="3641125"/>
            <a:ext cx="1845275" cy="46166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Economic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9730" y="4868561"/>
            <a:ext cx="184527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44713" y="2926661"/>
            <a:ext cx="3459892" cy="16927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Implementation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Value Chan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Control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Individual and Company Concerns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5372" y="3249827"/>
            <a:ext cx="2323071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National</a:t>
            </a:r>
          </a:p>
          <a:p>
            <a:pPr algn="ctr"/>
            <a:r>
              <a:rPr lang="en-US" sz="2800" b="1" dirty="0" smtClean="0"/>
              <a:t>Differences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9276" y="1433384"/>
            <a:ext cx="341870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9729" y="44484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 of National Differences on International Business</a:t>
            </a:r>
            <a:endParaRPr lang="en-US" sz="3200" b="1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5078627" y="2018159"/>
            <a:ext cx="4119" cy="123166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8" idx="1"/>
          </p:cNvCxnSpPr>
          <p:nvPr/>
        </p:nvCxnSpPr>
        <p:spPr>
          <a:xfrm>
            <a:off x="2998573" y="2506536"/>
            <a:ext cx="1066799" cy="122034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875004" y="3855308"/>
            <a:ext cx="1136824" cy="1665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 flipV="1">
            <a:off x="2875005" y="3970638"/>
            <a:ext cx="1190367" cy="112875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7" idx="1"/>
          </p:cNvCxnSpPr>
          <p:nvPr/>
        </p:nvCxnSpPr>
        <p:spPr>
          <a:xfrm>
            <a:off x="6388443" y="3726881"/>
            <a:ext cx="1256270" cy="4616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9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287" y="0"/>
            <a:ext cx="8534400" cy="1246203"/>
          </a:xfrm>
        </p:spPr>
        <p:txBody>
          <a:bodyPr/>
          <a:lstStyle/>
          <a:p>
            <a:r>
              <a:rPr lang="en-US" altLang="en-US" dirty="0" smtClean="0"/>
              <a:t>High-Income Countries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33639" y="1534297"/>
            <a:ext cx="8871680" cy="43969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Characteristics, continued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Importance of information processing and exchange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Ascendancy of knowledge over capital, intellectual over machine technology, scientists and professionals over engineers and semiskilled workers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Future oriented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Importance of interpersonal relationships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14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31577"/>
            <a:ext cx="8534400" cy="1147349"/>
          </a:xfrm>
        </p:spPr>
        <p:txBody>
          <a:bodyPr/>
          <a:lstStyle/>
          <a:p>
            <a:r>
              <a:rPr lang="en-US" altLang="en-US" dirty="0" smtClean="0"/>
              <a:t>G-8, the Group of Eight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idx="1"/>
          </p:nvPr>
        </p:nvSpPr>
        <p:spPr>
          <a:xfrm>
            <a:off x="692450" y="1256713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Goal of global economic stability and prosperity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United States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Japan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Germany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France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Britain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Canada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Italy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Russia (1998)</a:t>
            </a:r>
          </a:p>
        </p:txBody>
      </p:sp>
      <p:pic>
        <p:nvPicPr>
          <p:cNvPr id="22533" name="Picture 10" descr="G-8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1"/>
            <a:ext cx="44005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5715000" y="5943601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2007 G-8 leaders in Germany</a:t>
            </a:r>
          </a:p>
        </p:txBody>
      </p:sp>
    </p:spTree>
    <p:extLst>
      <p:ext uri="{BB962C8B-B14F-4D97-AF65-F5344CB8AC3E}">
        <p14:creationId xmlns:p14="http://schemas.microsoft.com/office/powerpoint/2010/main" val="232106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064" y="930275"/>
            <a:ext cx="8364537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OECD, the Organization for Economic Cooperation and Development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898396" y="2531076"/>
            <a:ext cx="8534400" cy="36152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30 nations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Post–World War II European origin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Canada, United States (1961), Japan (1964)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Promotes economic growth and social well-being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Focuses on world trade, global issues, labor market deregulation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41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184" y="178943"/>
            <a:ext cx="8534400" cy="1229727"/>
          </a:xfrm>
        </p:spPr>
        <p:txBody>
          <a:bodyPr/>
          <a:lstStyle/>
          <a:p>
            <a:r>
              <a:rPr lang="en-US" altLang="en-US" smtClean="0"/>
              <a:t>The Triad	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United States, Western Europe, and Japan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Represents 75% of world income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Expanded triad includes all of North America and the Pacific Rim and most of Eastern Europe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Global companies should be equally strong in each part</a:t>
            </a:r>
          </a:p>
        </p:txBody>
      </p:sp>
    </p:spTree>
    <p:extLst>
      <p:ext uri="{BB962C8B-B14F-4D97-AF65-F5344CB8AC3E}">
        <p14:creationId xmlns:p14="http://schemas.microsoft.com/office/powerpoint/2010/main" val="169485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380" y="0"/>
            <a:ext cx="8534400" cy="1081446"/>
          </a:xfrm>
        </p:spPr>
        <p:txBody>
          <a:bodyPr/>
          <a:lstStyle/>
          <a:p>
            <a:r>
              <a:rPr lang="en-US" altLang="en-US" dirty="0" smtClean="0"/>
              <a:t>Balance of Payments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832493" y="1517822"/>
            <a:ext cx="8855204" cy="44710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Record of all economic transactions between the residents of a country and the rest of the world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Current account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record of all recurring trade in merchandise and services, and humanitarian aid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Trade deficit—negative current account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Trade surplus—positive current account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Capital account</a:t>
            </a:r>
            <a:r>
              <a:rPr lang="en-US" altLang="en-US" sz="2400" dirty="0" smtClean="0"/>
              <a:t>—</a:t>
            </a:r>
            <a:r>
              <a:rPr lang="en-US" altLang="en-US" sz="2400" dirty="0"/>
              <a:t>record of all long-term direct investment, portfolio investment, and capital flows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41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2" y="19029"/>
            <a:ext cx="8534400" cy="1122636"/>
          </a:xfrm>
        </p:spPr>
        <p:txBody>
          <a:bodyPr/>
          <a:lstStyle/>
          <a:p>
            <a:r>
              <a:rPr lang="en-US" altLang="en-US" dirty="0" smtClean="0"/>
              <a:t>Balance of Payments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28" y="1487654"/>
            <a:ext cx="8780133" cy="3628043"/>
          </a:xfrm>
          <a:noFill/>
        </p:spPr>
      </p:pic>
    </p:spTree>
    <p:extLst>
      <p:ext uri="{BB962C8B-B14F-4D97-AF65-F5344CB8AC3E}">
        <p14:creationId xmlns:p14="http://schemas.microsoft.com/office/powerpoint/2010/main" val="2070142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064" y="930275"/>
            <a:ext cx="8288337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Purchasing Power Parity (PPP)</a:t>
            </a:r>
            <a:br>
              <a:rPr lang="en-US" altLang="en-US" dirty="0" smtClean="0"/>
            </a:br>
            <a:r>
              <a:rPr lang="en-US" altLang="en-US" dirty="0" smtClean="0"/>
              <a:t>The Big Mac Index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4800600"/>
            <a:ext cx="7772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Is a certain currency over-/under-valued compared to another?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Assumption is that the Big Mac in any country should equal the price of the Big Mac in the United States after being converted to a dollar price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0"/>
            <a:ext cx="76739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8130" y="889686"/>
            <a:ext cx="5782962" cy="5609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94538" y="1878226"/>
            <a:ext cx="3330146" cy="3468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>
            <a:off x="6359611" y="889686"/>
            <a:ext cx="0" cy="5684109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823708">
            <a:off x="6446309" y="1305139"/>
            <a:ext cx="131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Authoritarian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3446341">
            <a:off x="7808140" y="2327789"/>
            <a:ext cx="96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Fascist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6107670">
            <a:off x="7846715" y="4206306"/>
            <a:ext cx="121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Communist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20204114">
            <a:off x="6546078" y="5714513"/>
            <a:ext cx="1297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Authoritarian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90604" y="3188043"/>
            <a:ext cx="163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Nondemocratic government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9892945">
            <a:off x="5024273" y="1273072"/>
            <a:ext cx="123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eactionary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7969082">
            <a:off x="3627009" y="2604377"/>
            <a:ext cx="14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Conservative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4569146">
            <a:off x="4004072" y="4553800"/>
            <a:ext cx="102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Liberal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87401">
            <a:off x="5026030" y="5640538"/>
            <a:ext cx="108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Radical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251092" y="3386892"/>
            <a:ext cx="185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TOTALITARIANISM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5110" y="3150320"/>
            <a:ext cx="139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DEMOCRACY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0118" y="3196487"/>
            <a:ext cx="130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Democratic government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7795" y="494270"/>
            <a:ext cx="447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Political Spectrum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2713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5220770" cy="1600200"/>
          </a:xfrm>
        </p:spPr>
        <p:txBody>
          <a:bodyPr/>
          <a:lstStyle/>
          <a:p>
            <a:r>
              <a:rPr lang="en-US" altLang="en-US" dirty="0"/>
              <a:t>The World Economy—An Overview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675" y="2296818"/>
            <a:ext cx="4114998" cy="299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0054" y="2209799"/>
            <a:ext cx="4852558" cy="3622590"/>
          </a:xfrm>
        </p:spPr>
        <p:txBody>
          <a:bodyPr/>
          <a:lstStyle/>
          <a:p>
            <a:r>
              <a:rPr lang="en-US" altLang="en-US" sz="2400" b="1" dirty="0"/>
              <a:t>In the early twentieth century economic integration was at 10%; today it is 50%</a:t>
            </a:r>
          </a:p>
          <a:p>
            <a:r>
              <a:rPr lang="en-US" altLang="en-US" sz="2400" b="1" dirty="0"/>
              <a:t>EU and NAFTA are very integrated</a:t>
            </a:r>
          </a:p>
          <a:p>
            <a:r>
              <a:rPr lang="en-US" altLang="en-US" sz="2400" b="1" dirty="0"/>
              <a:t>Global competitors have displaced or absorbed local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79" y="63614"/>
            <a:ext cx="8534400" cy="1507067"/>
          </a:xfrm>
        </p:spPr>
        <p:txBody>
          <a:bodyPr/>
          <a:lstStyle/>
          <a:p>
            <a:r>
              <a:rPr lang="en-US" altLang="en-US" dirty="0"/>
              <a:t>The World Economy—An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83" y="1746422"/>
            <a:ext cx="8534400" cy="4449347"/>
          </a:xfrm>
        </p:spPr>
        <p:txBody>
          <a:bodyPr/>
          <a:lstStyle/>
          <a:p>
            <a:r>
              <a:rPr lang="en-US" altLang="en-US" sz="2800" b="1" dirty="0"/>
              <a:t>The new realities</a:t>
            </a:r>
          </a:p>
          <a:p>
            <a:pPr lvl="1"/>
            <a:r>
              <a:rPr lang="en-US" altLang="en-US" sz="2800" dirty="0"/>
              <a:t>Capital movements have replaced trade as the driving force of the world economy</a:t>
            </a:r>
          </a:p>
          <a:p>
            <a:pPr lvl="1"/>
            <a:r>
              <a:rPr lang="en-US" altLang="en-US" sz="2800" dirty="0"/>
              <a:t>Production has become uncoupled from employment</a:t>
            </a:r>
          </a:p>
          <a:p>
            <a:pPr lvl="1"/>
            <a:r>
              <a:rPr lang="en-US" altLang="en-US" sz="2800" dirty="0"/>
              <a:t>The world economy, not individual countries, is the dominating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altLang="en-US" dirty="0"/>
              <a:t>The World Economy—An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13471"/>
            <a:ext cx="8534400" cy="4671770"/>
          </a:xfrm>
        </p:spPr>
        <p:txBody>
          <a:bodyPr/>
          <a:lstStyle/>
          <a:p>
            <a:r>
              <a:rPr lang="en-US" altLang="en-US" sz="2800" dirty="0"/>
              <a:t>The new realities, continued</a:t>
            </a:r>
          </a:p>
          <a:p>
            <a:pPr lvl="1"/>
            <a:r>
              <a:rPr lang="en-US" altLang="en-US" sz="2800" dirty="0"/>
              <a:t>75-year struggle between capitalism and socialism has almost ended</a:t>
            </a:r>
          </a:p>
          <a:p>
            <a:pPr lvl="1"/>
            <a:r>
              <a:rPr lang="en-US" altLang="en-US" sz="2800" dirty="0"/>
              <a:t>E-commerce diminishes the importance of national barriers and forces companies to reevaluate business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194"/>
            <a:ext cx="8534400" cy="1507067"/>
          </a:xfrm>
        </p:spPr>
        <p:txBody>
          <a:bodyPr/>
          <a:lstStyle/>
          <a:p>
            <a:r>
              <a:rPr lang="en-US" altLang="en-US" dirty="0" smtClean="0"/>
              <a:t>Economic Systems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038600" y="3276600"/>
            <a:ext cx="5715000" cy="2667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38600" y="23622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/>
              <a:t>Resource Allocation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         </a:t>
            </a:r>
            <a:r>
              <a:rPr lang="en-US" altLang="en-US" sz="2000" b="1" i="1" dirty="0"/>
              <a:t>Market                        Command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6705600" y="3276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038600" y="46482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828800" y="3505200"/>
            <a:ext cx="19812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 dirty="0"/>
              <a:t>Private</a:t>
            </a:r>
          </a:p>
          <a:p>
            <a:pPr algn="ctr">
              <a:spcBef>
                <a:spcPct val="50000"/>
              </a:spcBef>
            </a:pPr>
            <a:endParaRPr lang="en-US" altLang="en-US" sz="1000" dirty="0"/>
          </a:p>
          <a:p>
            <a:pPr algn="ctr">
              <a:spcBef>
                <a:spcPct val="50000"/>
              </a:spcBef>
            </a:pPr>
            <a:r>
              <a:rPr lang="en-US" altLang="en-US" sz="2400" b="1" dirty="0"/>
              <a:t>Resource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/>
              <a:t>Ownership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/>
              <a:t>State</a:t>
            </a:r>
          </a:p>
          <a:p>
            <a:pPr algn="ctr"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343400" y="35814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572000" y="3657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Market capitalism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572000" y="4953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Market socialism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7467600" y="35814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Centrally planned capitalism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7467600" y="49530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Centrally planned socialism</a:t>
            </a:r>
          </a:p>
        </p:txBody>
      </p:sp>
    </p:spTree>
    <p:extLst>
      <p:ext uri="{BB962C8B-B14F-4D97-AF65-F5344CB8AC3E}">
        <p14:creationId xmlns:p14="http://schemas.microsoft.com/office/powerpoint/2010/main" val="384833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-183522"/>
            <a:ext cx="8534400" cy="1507067"/>
          </a:xfrm>
        </p:spPr>
        <p:txBody>
          <a:bodyPr/>
          <a:lstStyle/>
          <a:p>
            <a:r>
              <a:rPr lang="en-US" altLang="en-US" dirty="0" smtClean="0"/>
              <a:t>Market Capitalism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14384"/>
            <a:ext cx="8534400" cy="4817075"/>
          </a:xfrm>
        </p:spPr>
        <p:txBody>
          <a:bodyPr/>
          <a:lstStyle/>
          <a:p>
            <a:r>
              <a:rPr lang="en-US" altLang="en-US" sz="2800" dirty="0" smtClean="0"/>
              <a:t>Individuals and firms allocate resources</a:t>
            </a:r>
          </a:p>
          <a:p>
            <a:r>
              <a:rPr lang="en-US" altLang="en-US" sz="2800" dirty="0" smtClean="0"/>
              <a:t>Production resources are privately owned</a:t>
            </a:r>
          </a:p>
          <a:p>
            <a:r>
              <a:rPr lang="en-US" altLang="en-US" sz="2800" dirty="0" smtClean="0"/>
              <a:t>Driven by consumers</a:t>
            </a:r>
          </a:p>
          <a:p>
            <a:r>
              <a:rPr lang="en-US" altLang="en-US" sz="2800" dirty="0" smtClean="0"/>
              <a:t>Government’s role is to promote competition among firms and ensure consumer protection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22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337" y="137754"/>
            <a:ext cx="8534400" cy="1254441"/>
          </a:xfrm>
        </p:spPr>
        <p:txBody>
          <a:bodyPr/>
          <a:lstStyle/>
          <a:p>
            <a:r>
              <a:rPr lang="en-US" altLang="en-US" dirty="0" smtClean="0"/>
              <a:t>Centrally Planned Socialism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92195"/>
            <a:ext cx="7772400" cy="47800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Opposite of market capitalism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State holds broad powers to serve the public interest; decides what goods and services are produced and in what quantities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Consumers can spend on what is available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Government owns entire industries and controls distribution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Demand typically exceeds supply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Little reliance on product differentiation, advertising, pricing strategy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65480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972</Words>
  <Application>Microsoft Office PowerPoint</Application>
  <PresentationFormat>Widescreen</PresentationFormat>
  <Paragraphs>211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Century Gothic</vt:lpstr>
      <vt:lpstr>Tahoma</vt:lpstr>
      <vt:lpstr>Wingdings</vt:lpstr>
      <vt:lpstr>Wingdings 3</vt:lpstr>
      <vt:lpstr>Slice</vt:lpstr>
      <vt:lpstr>Political &amp; Economic Environment</vt:lpstr>
      <vt:lpstr>PowerPoint Presentation</vt:lpstr>
      <vt:lpstr>PowerPoint Presentation</vt:lpstr>
      <vt:lpstr>The World Economy—An Overview</vt:lpstr>
      <vt:lpstr>The World Economy—An Overview</vt:lpstr>
      <vt:lpstr>The World Economy—An Overview</vt:lpstr>
      <vt:lpstr>Economic Systems</vt:lpstr>
      <vt:lpstr>Market Capitalism</vt:lpstr>
      <vt:lpstr>Centrally Planned Socialism</vt:lpstr>
      <vt:lpstr>Centrally Planned Capitalism</vt:lpstr>
      <vt:lpstr>Economic Freedom</vt:lpstr>
      <vt:lpstr>Economic Freedom</vt:lpstr>
      <vt:lpstr>Stages of Market Development</vt:lpstr>
      <vt:lpstr>Low-Income Countries</vt:lpstr>
      <vt:lpstr>Lower-Middle-Income Countries</vt:lpstr>
      <vt:lpstr>Upper-Middle-Income Countries</vt:lpstr>
      <vt:lpstr>Marketing Opportunities in LDCs</vt:lpstr>
      <vt:lpstr>Mistaken Assumptions About LDCs</vt:lpstr>
      <vt:lpstr>High-Income Countries</vt:lpstr>
      <vt:lpstr>High-Income Countries</vt:lpstr>
      <vt:lpstr>G-8, the Group of Eight</vt:lpstr>
      <vt:lpstr>OECD, the Organization for Economic Cooperation and Development </vt:lpstr>
      <vt:lpstr>The Triad </vt:lpstr>
      <vt:lpstr>Balance of Payments</vt:lpstr>
      <vt:lpstr>Balance of Payments</vt:lpstr>
      <vt:lpstr>Purchasing Power Parity (PPP) The Big Mac Index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2017-02-16T07:49:25Z</dcterms:created>
  <dcterms:modified xsi:type="dcterms:W3CDTF">2017-02-16T10:14:21Z</dcterms:modified>
</cp:coreProperties>
</file>