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3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7DE10-7BD9-488E-B937-C0948157F73F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5A6BA-84D4-4890-8103-9C3EB207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4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C45-734E-4FBE-9F2D-2813380AB0A3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1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865CB-EEA0-449A-ABBE-3091FACD8FE6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7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6F6D-7470-49C4-893B-FE5B2D25A352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3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ABD13-AF54-46D1-BFE9-740C9F83C858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6657-4F28-4DC4-A7CA-AE005DC7AD08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8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5B7A-7724-4568-B469-9F9BFDD346AB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0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AD1EF-2897-455A-9E1E-265D22EAF6C8}" type="datetime1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A0F6B-E3B6-4B19-A262-6D0310A0D4E1}" type="datetime1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1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8DB4-3122-4D14-851F-A52A350A2D76}" type="datetime1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2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CF3A3-85B0-4EE1-8840-FB5E6568BBA2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9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1602E-F9AD-444C-BBFA-3A9E66754B15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3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2FA45-1B83-47D5-94A2-B508B71C2209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MSH/SUNY Potsdam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5F47-676D-4B91-9636-9319414C5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574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source=images&amp;cd=&amp;cad=rja&amp;docid=oePG_qoTsm9-YM&amp;tbnid=VkEj8vb1aRvrXM:&amp;ved=0CAgQjRwwAA&amp;url=http://entertainmentagentblog.com/2010/06/20/in-the-immortal-words-of-gary-gilmore-and-nike-just-do-it/&amp;ei=xdaeUuqfH6vJsQTLj4Io&amp;psig=AFQjCNGTlDYhAmMCLY_DfUG--WUlABgp-g&amp;ust=13862277816965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google.com/url?sa=i&amp;rct=j&amp;q=&amp;esrc=s&amp;frm=1&amp;source=images&amp;cd=&amp;cad=rja&amp;docid=pN3jyXBHj4W51M&amp;tbnid=gCRtch-L2YUqWM:&amp;ved=0CAUQjRw&amp;url=http://commons.wikimedia.org/wiki/File:Flag-map_of_Paraguay.svg&amp;ei=DdeeUtbfF5besATP3IKgBw&amp;bvm=bv.57155469,d.cWc&amp;psig=AFQjCNGppW_WQi0Mu6do_E7YHumagmJD4g&amp;ust=138622784328220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International </a:t>
            </a:r>
            <a:r>
              <a:rPr lang="en-US" dirty="0" smtClean="0"/>
              <a:t>Business Expansion </a:t>
            </a:r>
            <a:r>
              <a:rPr lang="en-US" dirty="0" smtClean="0"/>
              <a:t>Theories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endParaRPr lang="en-US" sz="1400" dirty="0" smtClean="0"/>
          </a:p>
          <a:p>
            <a:pPr algn="r"/>
            <a:endParaRPr lang="en-US" sz="1400" dirty="0" smtClean="0"/>
          </a:p>
          <a:p>
            <a:pPr algn="r"/>
            <a:endParaRPr lang="en-US" sz="1400" dirty="0"/>
          </a:p>
          <a:p>
            <a:pPr algn="r"/>
            <a:endParaRPr lang="en-US" sz="1400" dirty="0" smtClean="0"/>
          </a:p>
          <a:p>
            <a:pPr algn="r"/>
            <a:endParaRPr lang="en-US" sz="1400" dirty="0"/>
          </a:p>
          <a:p>
            <a:pPr algn="r"/>
            <a:r>
              <a:rPr lang="en-US" sz="1400" dirty="0" smtClean="0"/>
              <a:t>		</a:t>
            </a:r>
            <a:r>
              <a:rPr lang="en-US" sz="1400" dirty="0" smtClean="0"/>
              <a:t>		</a:t>
            </a:r>
            <a:r>
              <a:rPr lang="en-US" sz="1400" dirty="0" smtClean="0"/>
              <a:t>M</a:t>
            </a:r>
            <a:r>
              <a:rPr lang="en-US" sz="1400" dirty="0"/>
              <a:t>. Shahadat Hossain 	</a:t>
            </a:r>
            <a:r>
              <a:rPr lang="en-US" sz="1400" dirty="0" smtClean="0"/>
              <a:t>	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9914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TRANSACTION COST THEORY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Firms </a:t>
            </a:r>
            <a:r>
              <a:rPr lang="en-US" dirty="0"/>
              <a:t>choose alternative arrangements that minimize the sum of production and transaction </a:t>
            </a:r>
            <a:r>
              <a:rPr lang="en-US" dirty="0" smtClean="0"/>
              <a:t>costs</a:t>
            </a:r>
          </a:p>
          <a:p>
            <a:r>
              <a:rPr lang="en-US" dirty="0"/>
              <a:t>Production costs consist of </a:t>
            </a:r>
            <a:r>
              <a:rPr lang="en-US" dirty="0" smtClean="0"/>
              <a:t>costs </a:t>
            </a:r>
            <a:r>
              <a:rPr lang="en-US" dirty="0"/>
              <a:t>incurred during the transformation of various </a:t>
            </a:r>
            <a:r>
              <a:rPr lang="en-US" dirty="0" smtClean="0"/>
              <a:t>into </a:t>
            </a:r>
            <a:r>
              <a:rPr lang="en-US" dirty="0"/>
              <a:t>product and services (</a:t>
            </a:r>
            <a:r>
              <a:rPr lang="en-US" dirty="0" err="1"/>
              <a:t>Culpan</a:t>
            </a:r>
            <a:r>
              <a:rPr lang="en-US" dirty="0"/>
              <a:t>, 1993). </a:t>
            </a:r>
            <a:endParaRPr lang="en-US" dirty="0" smtClean="0"/>
          </a:p>
          <a:p>
            <a:r>
              <a:rPr lang="en-US" dirty="0" smtClean="0"/>
              <a:t>Transaction </a:t>
            </a:r>
            <a:r>
              <a:rPr lang="en-US" dirty="0"/>
              <a:t>costs refer to the expenses incurred for writing and enforcing contracts, for haggling over terms and contingent claims, </a:t>
            </a:r>
            <a:r>
              <a:rPr lang="en-US" dirty="0" err="1" smtClean="0"/>
              <a:t>Kogut</a:t>
            </a:r>
            <a:r>
              <a:rPr lang="en-US" dirty="0" smtClean="0"/>
              <a:t> (1988) </a:t>
            </a:r>
          </a:p>
          <a:p>
            <a:r>
              <a:rPr lang="en-US" dirty="0"/>
              <a:t>Transaction cost theory predicts that strategic alliances are designed to achieve a minimum cost arrangement, (</a:t>
            </a:r>
            <a:r>
              <a:rPr lang="en-US" dirty="0" err="1"/>
              <a:t>Culpan</a:t>
            </a:r>
            <a:r>
              <a:rPr lang="en-US" dirty="0"/>
              <a:t>, 1993).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8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Pepsi was a country….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600" dirty="0" smtClean="0"/>
              <a:t>Pepsi Revenue: $ 57.83B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3600" dirty="0" smtClean="0"/>
              <a:t>Oman GDP: $55.62B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3600" b="1" dirty="0" smtClean="0"/>
              <a:t>Country Ranking: 69</a:t>
            </a:r>
          </a:p>
          <a:p>
            <a:r>
              <a:rPr lang="en-US" sz="1200" b="1" i="1" dirty="0" smtClean="0"/>
              <a:t>Data from 2010.</a:t>
            </a:r>
            <a:r>
              <a:rPr lang="en-US" sz="1200" dirty="0" smtClean="0"/>
              <a:t> </a:t>
            </a:r>
            <a:r>
              <a:rPr lang="en-US" sz="1200" b="1" i="1" dirty="0" smtClean="0"/>
              <a:t>Source: Fortune/CNN Money, IMF</a:t>
            </a:r>
            <a:endParaRPr lang="en-US" sz="1200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622701"/>
            <a:ext cx="1119996" cy="1468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828800"/>
            <a:ext cx="1196196" cy="131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64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THEORY OF INTERNALIZATION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Internalization theory was developed to provide an economic rationale for the existence of MNEs. </a:t>
            </a:r>
          </a:p>
          <a:p>
            <a:r>
              <a:rPr lang="en-US" dirty="0"/>
              <a:t>This theory rests on two general axioms (Buckley, 1988): </a:t>
            </a:r>
          </a:p>
          <a:p>
            <a:r>
              <a:rPr lang="en-US" dirty="0"/>
              <a:t>- firms choose the least cost location for each activity they perform; </a:t>
            </a:r>
          </a:p>
          <a:p>
            <a:r>
              <a:rPr lang="en-US" dirty="0"/>
              <a:t>- firms grow by internalizing markets up to the point where the benefits of further </a:t>
            </a:r>
          </a:p>
          <a:p>
            <a:r>
              <a:rPr lang="en-US" dirty="0"/>
              <a:t>internalization are out weighed by the costs.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LEARNING THEORY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. The model has a stage like approach to the internationalization process. </a:t>
            </a:r>
            <a:endParaRPr lang="en-US" dirty="0" smtClean="0"/>
          </a:p>
          <a:p>
            <a:r>
              <a:rPr lang="en-US" dirty="0"/>
              <a:t>firms start off with low risk entry options (exports) and overtime with increased market knowledge increase their foreign market commitment (subsidiary)</a:t>
            </a:r>
          </a:p>
        </p:txBody>
      </p:sp>
    </p:spTree>
    <p:extLst>
      <p:ext uri="{BB962C8B-B14F-4D97-AF65-F5344CB8AC3E}">
        <p14:creationId xmlns:p14="http://schemas.microsoft.com/office/powerpoint/2010/main" val="3341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COMPETITIVE ADVANTAGE THEORY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advantage of a firm relative to another firm for a certain period of time (Porter, 1980). </a:t>
            </a:r>
            <a:endParaRPr lang="en-US" dirty="0" smtClean="0"/>
          </a:p>
          <a:p>
            <a:r>
              <a:rPr lang="en-US" dirty="0"/>
              <a:t>Competitive advantages generally do not last forever and thus firms must attempt to benefit maximally from their temporary relative advantages (Buckley, 1990). </a:t>
            </a:r>
          </a:p>
        </p:txBody>
      </p:sp>
    </p:spTree>
    <p:extLst>
      <p:ext uri="{BB962C8B-B14F-4D97-AF65-F5344CB8AC3E}">
        <p14:creationId xmlns:p14="http://schemas.microsoft.com/office/powerpoint/2010/main" val="252878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ECLECTIC THEORY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put forward the eclectic paradigm at a Nobel Symposium in 1976 (Dunning, 1995).</a:t>
            </a:r>
            <a:endParaRPr lang="en-US" dirty="0" smtClean="0"/>
          </a:p>
          <a:p>
            <a:r>
              <a:rPr lang="en-US" dirty="0"/>
              <a:t>combines ownership advantage, location advantage and internalization advantage (OLI) to form a unified theory of </a:t>
            </a:r>
            <a:r>
              <a:rPr lang="en-US" dirty="0" smtClean="0"/>
              <a:t>FDI</a:t>
            </a:r>
          </a:p>
          <a:p>
            <a:r>
              <a:rPr lang="en-US" dirty="0" smtClean="0"/>
              <a:t>Dunning revised the theory to reflect the rise of what he terms as “alliance capitalism” (1995).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679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7210"/>
              </p:ext>
            </p:extLst>
          </p:nvPr>
        </p:nvGraphicFramePr>
        <p:xfrm>
          <a:off x="1" y="0"/>
          <a:ext cx="9067800" cy="6711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0767"/>
                <a:gridCol w="3408949"/>
                <a:gridCol w="2318084"/>
              </a:tblGrid>
              <a:tr h="515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Country (GDP) in $Billion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Firm (Revenue) in $Billion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Firm Ranking as a country (out of 158)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Norway (414.46)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Walmart (421.89)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Thailand (318.85)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Exxon Mobil (354.67)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Czech Republic (192.15)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Chevron (196.34)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Pakistan (174.87)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Conoco Phillips 9184.97)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Peru (152.83)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Fannie Mae (153.83)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New Zealand (140.43)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 Electric (151.63)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Hungary (128.96)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Berkshire Hathaway (136.19)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Bangladesh (104.92)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/>
                        </a:rPr>
                        <a:t>General Motors (135.59)</a:t>
                      </a:r>
                      <a:endParaRPr lang="en-US" sz="14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58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Vietnam (103.57)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Bank of America (134.19)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Angola  (86.26)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Wells Fargo (93.25)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Libya (74.23)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Proctor and Gamble (79.69)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Sudan (68.44)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Costco (77.94)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Croatia (60.59)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Microsoft (62.48)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Ecuador (58.91)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Apple (65.23)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Oman (55.62)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Pepsi (57.83)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Lebanon (39.25)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Cisco (40.04)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Uzbekistan (38.99)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Morgan Stanley (39.32)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Kenya (32.16)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Amazon.com (34.2)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Latvia (24.05)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McDonald’s (24.07)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Dem. Republic of Congo (13.13)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Consolidated Edison (13.33)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Paraguay (18.48)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Nike (19.16)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Madagascar (8.35)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eBay (9.16)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Zimbabwe (7.47)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Visa (8.07)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  <a:tr h="257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Mongolia (6.13)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Yahoo (6.32)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138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6650995"/>
            <a:ext cx="341151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 from 2010.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11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Source: Fortune/CNN Money, IMF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9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Trade across borders since 2000 BC </a:t>
            </a:r>
            <a:r>
              <a:rPr lang="en-US" sz="1400" dirty="0" smtClean="0"/>
              <a:t>(Moore and Lewis, 1999)</a:t>
            </a:r>
          </a:p>
          <a:p>
            <a:r>
              <a:rPr lang="en-US" sz="3600" dirty="0" smtClean="0"/>
              <a:t>Why it occurs not explained till 15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Century </a:t>
            </a:r>
            <a:r>
              <a:rPr lang="en-US" sz="1400" dirty="0" smtClean="0"/>
              <a:t>(Wild et al. 2003)</a:t>
            </a:r>
          </a:p>
          <a:p>
            <a:r>
              <a:rPr lang="en-US" sz="3600" dirty="0" smtClean="0"/>
              <a:t>Mercantilism</a:t>
            </a:r>
          </a:p>
          <a:p>
            <a:r>
              <a:rPr lang="en-US" sz="3600" dirty="0" smtClean="0"/>
              <a:t>Classical Trade Theory</a:t>
            </a:r>
          </a:p>
          <a:p>
            <a:r>
              <a:rPr lang="en-US" sz="3600" dirty="0" smtClean="0"/>
              <a:t> Factor </a:t>
            </a:r>
            <a:r>
              <a:rPr lang="en-US" sz="3600" dirty="0" err="1" smtClean="0"/>
              <a:t>Porportions</a:t>
            </a:r>
            <a:r>
              <a:rPr lang="en-US" sz="3600" dirty="0" smtClean="0"/>
              <a:t> Theory (1933)</a:t>
            </a:r>
          </a:p>
          <a:p>
            <a:r>
              <a:rPr lang="en-US" sz="3600" dirty="0" smtClean="0"/>
              <a:t>In the ‘60s Theories fail to explain International Trade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54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new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 WW II – International Business research focus on firms</a:t>
            </a:r>
          </a:p>
          <a:p>
            <a:endParaRPr lang="en-US" dirty="0" smtClean="0"/>
          </a:p>
          <a:p>
            <a:r>
              <a:rPr lang="en-US" dirty="0" smtClean="0"/>
              <a:t>Reasons: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- Growing importance of MNEs </a:t>
            </a:r>
          </a:p>
          <a:p>
            <a:pPr lvl="1">
              <a:buFontTx/>
              <a:buChar char="-"/>
            </a:pPr>
            <a:r>
              <a:rPr lang="en-US" sz="3200" dirty="0" smtClean="0"/>
              <a:t>Unable to explain and predict intra-industry trade</a:t>
            </a:r>
          </a:p>
          <a:p>
            <a:pPr lvl="1">
              <a:buFontTx/>
              <a:buChar char="-"/>
            </a:pPr>
            <a:r>
              <a:rPr lang="en-US" sz="3200" dirty="0" err="1" smtClean="0"/>
              <a:t>Leontif</a:t>
            </a:r>
            <a:r>
              <a:rPr lang="en-US" sz="3200" dirty="0" smtClean="0"/>
              <a:t> paradox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Firm Based Theories of International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>Business Expansion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Theory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9185195"/>
              </p:ext>
            </p:extLst>
          </p:nvPr>
        </p:nvGraphicFramePr>
        <p:xfrm>
          <a:off x="152400" y="2514600"/>
          <a:ext cx="4267199" cy="350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7199"/>
              </a:tblGrid>
              <a:tr h="4354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Foreign Direct Investment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International Product Life Cycle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Transaction Cost Theory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Learning Theory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Theory of Internalization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Competitive Advantage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Eclectic Theory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Author(s)/ </a:t>
            </a:r>
            <a:r>
              <a:rPr lang="en-US" dirty="0" err="1"/>
              <a:t>Proponet</a:t>
            </a:r>
            <a:r>
              <a:rPr lang="en-US" dirty="0"/>
              <a:t>(s)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22397939"/>
              </p:ext>
            </p:extLst>
          </p:nvPr>
        </p:nvGraphicFramePr>
        <p:xfrm>
          <a:off x="4648200" y="2514596"/>
          <a:ext cx="4343400" cy="3581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3400"/>
              </a:tblGrid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S. </a:t>
                      </a:r>
                      <a:r>
                        <a:rPr lang="en-US" sz="2400" dirty="0" err="1">
                          <a:effectLst/>
                        </a:rPr>
                        <a:t>Hymer</a:t>
                      </a:r>
                      <a:r>
                        <a:rPr lang="en-US" sz="2400" dirty="0">
                          <a:effectLst/>
                        </a:rPr>
                        <a:t> (1960/1976)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Vernon (1966)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Williamson (1975)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Johansson and </a:t>
                      </a:r>
                      <a:r>
                        <a:rPr lang="en-US" sz="2400" dirty="0" err="1">
                          <a:effectLst/>
                        </a:rPr>
                        <a:t>Vahlne</a:t>
                      </a:r>
                      <a:r>
                        <a:rPr lang="en-US" sz="2400" dirty="0">
                          <a:effectLst/>
                        </a:rPr>
                        <a:t> (1977)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Rugman</a:t>
                      </a:r>
                      <a:r>
                        <a:rPr lang="en-US" sz="2400" dirty="0">
                          <a:effectLst/>
                        </a:rPr>
                        <a:t> (1979)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Porter (1980)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Dunning (1980)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Yahoo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1054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Mongolia – GDP 6.13 Billion</a:t>
            </a:r>
          </a:p>
          <a:p>
            <a:r>
              <a:rPr lang="en-US" dirty="0" smtClean="0"/>
              <a:t>Yahoo – Revenue 6.32 Billion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Yahoo was a country it would be ranked 138 amongst the nations of the world comparable to Mongolia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200" b="1" i="1" dirty="0"/>
              <a:t>Data from 2010.</a:t>
            </a:r>
            <a:r>
              <a:rPr lang="en-US" sz="1200" dirty="0"/>
              <a:t> </a:t>
            </a:r>
            <a:r>
              <a:rPr lang="en-US" sz="1200" b="1" i="1" dirty="0"/>
              <a:t>Source: Fortune/CNN Money, IMF</a:t>
            </a: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49" name="Picture 1" descr="C:\Users\shahadat\Desktop\yahoo-logo-AT-1-300x29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48637"/>
            <a:ext cx="1200150" cy="117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hahadat\Desktop\2367279-mongolia-text-with-map-on-flag-illustra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704161"/>
            <a:ext cx="1488831" cy="11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32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FOREIGN DIRECT INVESTMENT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91200"/>
          </a:xfrm>
        </p:spPr>
        <p:txBody>
          <a:bodyPr>
            <a:normAutofit fontScale="40000" lnSpcReduction="20000"/>
          </a:bodyPr>
          <a:lstStyle/>
          <a:p>
            <a:r>
              <a:rPr lang="en-US" sz="8000" dirty="0" smtClean="0"/>
              <a:t>Foreign </a:t>
            </a:r>
            <a:r>
              <a:rPr lang="en-US" sz="8000" dirty="0"/>
              <a:t>subsidiaries must possess firm-specific advantages that outweigh the disadvantages of being a foreign firm. </a:t>
            </a:r>
            <a:endParaRPr lang="en-US" sz="8000" dirty="0" smtClean="0"/>
          </a:p>
          <a:p>
            <a:pPr marL="0" indent="0">
              <a:buNone/>
            </a:pPr>
            <a:endParaRPr lang="en-US" sz="8000" dirty="0" smtClean="0"/>
          </a:p>
          <a:p>
            <a:r>
              <a:rPr lang="en-US" sz="8000" dirty="0" smtClean="0"/>
              <a:t>Monopolistic </a:t>
            </a:r>
            <a:r>
              <a:rPr lang="en-US" sz="8000" dirty="0"/>
              <a:t>advantages such as knowledge advantages, distribution networks, economies of scale, and product differentiation. </a:t>
            </a:r>
            <a:endParaRPr lang="en-US" sz="8000" dirty="0" smtClean="0"/>
          </a:p>
          <a:p>
            <a:endParaRPr lang="en-US" sz="8000" dirty="0" smtClean="0"/>
          </a:p>
          <a:p>
            <a:r>
              <a:rPr lang="en-US" sz="8000" dirty="0"/>
              <a:t>I</a:t>
            </a:r>
            <a:r>
              <a:rPr lang="en-US" sz="8000" dirty="0" smtClean="0"/>
              <a:t>nternational </a:t>
            </a:r>
            <a:r>
              <a:rPr lang="en-US" sz="8000" dirty="0"/>
              <a:t>firm is able to command higher revenues </a:t>
            </a:r>
            <a:r>
              <a:rPr lang="en-US" sz="8000" dirty="0" smtClean="0"/>
              <a:t>due </a:t>
            </a:r>
            <a:r>
              <a:rPr lang="en-US" sz="8000" dirty="0"/>
              <a:t>to superior quality of the product made by the foreign firm affiliate, it’s superior organization, international brand recognition, etc</a:t>
            </a:r>
            <a:r>
              <a:rPr lang="en-US" sz="8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900" dirty="0" smtClean="0"/>
              <a:t>(</a:t>
            </a:r>
            <a:r>
              <a:rPr lang="en-US" sz="2900" dirty="0" err="1"/>
              <a:t>Aliber</a:t>
            </a:r>
            <a:r>
              <a:rPr lang="en-US" sz="2900" dirty="0"/>
              <a:t>, </a:t>
            </a:r>
            <a:r>
              <a:rPr lang="en-US" sz="2900" dirty="0" smtClean="0"/>
              <a:t>1970; Arpan</a:t>
            </a:r>
            <a:r>
              <a:rPr lang="en-US" sz="2900" dirty="0"/>
              <a:t>, et al. 1981; Dunning, 1980; Dunning and </a:t>
            </a:r>
            <a:r>
              <a:rPr lang="en-US" sz="2900" dirty="0" err="1"/>
              <a:t>Rugman</a:t>
            </a:r>
            <a:r>
              <a:rPr lang="en-US" sz="2900" dirty="0"/>
              <a:t>, 1985; </a:t>
            </a:r>
            <a:r>
              <a:rPr lang="en-US" sz="2900" dirty="0" err="1"/>
              <a:t>Fayerwather</a:t>
            </a:r>
            <a:r>
              <a:rPr lang="en-US" sz="2900" dirty="0"/>
              <a:t>, 1982; </a:t>
            </a:r>
            <a:r>
              <a:rPr lang="en-US" sz="2900" dirty="0" err="1"/>
              <a:t>Kindelberger</a:t>
            </a:r>
            <a:r>
              <a:rPr lang="en-US" sz="2900" dirty="0"/>
              <a:t>, 1970, Morgan and </a:t>
            </a:r>
            <a:r>
              <a:rPr lang="en-US" sz="2900" dirty="0" err="1"/>
              <a:t>Katsikeas</a:t>
            </a:r>
            <a:r>
              <a:rPr lang="en-US" sz="2900" dirty="0"/>
              <a:t>, 1997). 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261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Nike was a country…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 smtClean="0"/>
              <a:t>Nike Revenue:  $19.16 Billion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 smtClean="0"/>
              <a:t>Paraguay GDP : $18.48 Billion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Country Ranking : 102</a:t>
            </a:r>
          </a:p>
          <a:p>
            <a:pPr marL="0" indent="0" algn="ctr">
              <a:buNone/>
            </a:pPr>
            <a:r>
              <a:rPr lang="en-US" sz="1300" b="1" i="1" dirty="0" smtClean="0"/>
              <a:t>Data from 2010.</a:t>
            </a:r>
            <a:r>
              <a:rPr lang="en-US" sz="1300" dirty="0" smtClean="0"/>
              <a:t> </a:t>
            </a:r>
            <a:r>
              <a:rPr lang="en-US" sz="1300" b="1" i="1" dirty="0" smtClean="0"/>
              <a:t>Source: Fortune/CNN Money, IMF</a:t>
            </a:r>
            <a:endParaRPr lang="en-US" sz="1300" dirty="0" smtClean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</p:txBody>
      </p:sp>
      <p:pic>
        <p:nvPicPr>
          <p:cNvPr id="3076" name="Picture 4" descr="http://t3.gstatic.com/images?q=tbn:ANd9GcT2rDPZrWTUHeYlW2vDudWQBl9KMJN56B7rZCLfsps0oGLa7_9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1600201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RQfypoZK3JxgINluYPJ3q2ZWQ7lVNybJ1_RM0ph6jmi2lyWxwW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1" y="4191000"/>
            <a:ext cx="1524000" cy="165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25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INTERNATIONAL PRODUCT LIFE CYCLE THEORY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explains </a:t>
            </a:r>
            <a:r>
              <a:rPr lang="en-US" dirty="0"/>
              <a:t>the change from the export option to the direct investment </a:t>
            </a:r>
            <a:r>
              <a:rPr lang="en-US" dirty="0" smtClean="0"/>
              <a:t>option</a:t>
            </a:r>
          </a:p>
          <a:p>
            <a:r>
              <a:rPr lang="en-US" dirty="0"/>
              <a:t>three stages </a:t>
            </a:r>
            <a:r>
              <a:rPr lang="en-US" dirty="0" smtClean="0"/>
              <a:t>- new </a:t>
            </a:r>
            <a:r>
              <a:rPr lang="en-US" dirty="0"/>
              <a:t>product, maturing product, and standardized product. </a:t>
            </a:r>
            <a:endParaRPr lang="en-US" dirty="0" smtClean="0"/>
          </a:p>
          <a:p>
            <a:r>
              <a:rPr lang="en-US" dirty="0"/>
              <a:t>domestic production begins in stage 1, peaks in stage 2, and slumps in stage 3. Exports by the innovating firm’s country also begin in stage 1 and peak in stage 2. By stage 3, </a:t>
            </a:r>
            <a:r>
              <a:rPr lang="en-US" dirty="0" smtClean="0"/>
              <a:t>innovating </a:t>
            </a:r>
            <a:r>
              <a:rPr lang="en-US" dirty="0"/>
              <a:t>firm’s country becomes a net importer of the product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stage </a:t>
            </a:r>
            <a:r>
              <a:rPr lang="en-US" dirty="0"/>
              <a:t>like evolutionary pattern of the diffusion of a new product or technology across national boundaries and of production locations across time and space. </a:t>
            </a:r>
            <a:r>
              <a:rPr lang="en-US" sz="1200" dirty="0"/>
              <a:t>(</a:t>
            </a:r>
            <a:r>
              <a:rPr lang="en-US" sz="1500" dirty="0" err="1" smtClean="0"/>
              <a:t>Kotabe</a:t>
            </a:r>
            <a:r>
              <a:rPr lang="en-US" sz="1500" dirty="0" smtClean="0"/>
              <a:t>, 1989)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65815700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McDonald’s was a country….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3600" dirty="0" smtClean="0"/>
              <a:t>McDonald’s Revenue : $24.07 B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sz="3900" dirty="0" smtClean="0"/>
              <a:t>Latvia GDP : $24.05B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	</a:t>
            </a:r>
            <a:r>
              <a:rPr lang="en-US" sz="3600" b="1" dirty="0" smtClean="0"/>
              <a:t>Country Ranking: 92</a:t>
            </a:r>
          </a:p>
          <a:p>
            <a:pPr marL="0" indent="0">
              <a:buNone/>
            </a:pPr>
            <a:r>
              <a:rPr lang="en-US" sz="1500" b="1" i="1" dirty="0" smtClean="0"/>
              <a:t>Data from 2010.</a:t>
            </a:r>
            <a:r>
              <a:rPr lang="en-US" sz="1500" dirty="0" smtClean="0"/>
              <a:t> </a:t>
            </a:r>
            <a:r>
              <a:rPr lang="en-US" sz="1500" b="1" i="1" dirty="0" smtClean="0"/>
              <a:t>Source: Fortune/CNN Money, IMF</a:t>
            </a:r>
            <a:endParaRPr lang="en-US" sz="1500" dirty="0" smtClean="0"/>
          </a:p>
          <a:p>
            <a:endParaRPr lang="en-US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705708"/>
            <a:ext cx="1572270" cy="152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425" y="3944815"/>
            <a:ext cx="179444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02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1030</Words>
  <Application>Microsoft Office PowerPoint</Application>
  <PresentationFormat>On-screen Show (4:3)</PresentationFormat>
  <Paragraphs>191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International Business Expansion Theories</vt:lpstr>
      <vt:lpstr>International Trade</vt:lpstr>
      <vt:lpstr>Need for new theories</vt:lpstr>
      <vt:lpstr>Firm Based Theories of International Business Expansion  </vt:lpstr>
      <vt:lpstr>Yahoo </vt:lpstr>
      <vt:lpstr>FOREIGN DIRECT INVESTMENT  </vt:lpstr>
      <vt:lpstr>If Nike was a country…</vt:lpstr>
      <vt:lpstr>INTERNATIONAL PRODUCT LIFE CYCLE THEORY  </vt:lpstr>
      <vt:lpstr>If McDonald’s was a country….</vt:lpstr>
      <vt:lpstr>TRANSACTION COST THEORY  </vt:lpstr>
      <vt:lpstr>If Pepsi was a country….</vt:lpstr>
      <vt:lpstr>THEORY OF INTERNALIZATION  </vt:lpstr>
      <vt:lpstr>LEARNING THEORY </vt:lpstr>
      <vt:lpstr>COMPETITIVE ADVANTAGE THEORY  </vt:lpstr>
      <vt:lpstr>ECLECTIC THEORY  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Expansion Theories</dc:title>
  <dc:creator>shahadat</dc:creator>
  <cp:lastModifiedBy>Windows User</cp:lastModifiedBy>
  <cp:revision>17</cp:revision>
  <dcterms:created xsi:type="dcterms:W3CDTF">2013-12-04T06:30:37Z</dcterms:created>
  <dcterms:modified xsi:type="dcterms:W3CDTF">2017-01-19T05:34:25Z</dcterms:modified>
</cp:coreProperties>
</file>