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5" r:id="rId5"/>
    <p:sldId id="258" r:id="rId6"/>
    <p:sldId id="263" r:id="rId7"/>
    <p:sldId id="260" r:id="rId8"/>
    <p:sldId id="271" r:id="rId9"/>
    <p:sldId id="261" r:id="rId10"/>
    <p:sldId id="262" r:id="rId11"/>
    <p:sldId id="270" r:id="rId12"/>
    <p:sldId id="257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36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5A22-788A-4005-82F7-BAEAF05B92B2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C8F6-9ED3-44C1-9BE9-B03C168A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6725"/>
            <a:ext cx="9077325" cy="314389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77325" cy="2348596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sz="4800" dirty="0" smtClean="0"/>
          </a:p>
          <a:p>
            <a:r>
              <a:rPr lang="en-US" sz="4800" dirty="0" smtClean="0"/>
              <a:t>International </a:t>
            </a:r>
            <a:r>
              <a:rPr lang="en-US" sz="4800" dirty="0" smtClean="0"/>
              <a:t>Business</a:t>
            </a:r>
          </a:p>
          <a:p>
            <a:r>
              <a:rPr lang="en-US" sz="3600" dirty="0" smtClean="0"/>
              <a:t>Southeast University</a:t>
            </a:r>
          </a:p>
          <a:p>
            <a:pPr algn="r"/>
            <a:endParaRPr lang="en-US" sz="1200" dirty="0" smtClean="0"/>
          </a:p>
          <a:p>
            <a:pPr algn="r"/>
            <a:r>
              <a:rPr lang="en-US" sz="2000" dirty="0" smtClean="0"/>
              <a:t>M. Shahadat Hossain</a:t>
            </a:r>
            <a:endParaRPr lang="en-US" sz="2000" dirty="0"/>
          </a:p>
        </p:txBody>
      </p:sp>
      <p:pic>
        <p:nvPicPr>
          <p:cNvPr id="5" name="Picture 2" descr="Image result for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1" y="930222"/>
            <a:ext cx="6738938" cy="251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5175" y="3087398"/>
            <a:ext cx="22479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Culture!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7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95753"/>
          </a:xfrm>
        </p:spPr>
        <p:txBody>
          <a:bodyPr/>
          <a:lstStyle/>
          <a:p>
            <a:r>
              <a:rPr lang="en-US" b="1" dirty="0" smtClean="0"/>
              <a:t>Power Distance</a:t>
            </a:r>
            <a:endParaRPr lang="en-US" b="1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076"/>
            <a:ext cx="12192000" cy="57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626" y="1125415"/>
            <a:ext cx="112541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0"/>
            <a:ext cx="851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PD/INDV UA/Gender</a:t>
            </a:r>
            <a:endParaRPr lang="en-US" dirty="0"/>
          </a:p>
        </p:txBody>
      </p:sp>
      <p:pic>
        <p:nvPicPr>
          <p:cNvPr id="1026" name="Picture 2" descr="Image result for hofstede's cultural dimens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33" y="1915886"/>
            <a:ext cx="9971313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206" y="2011680"/>
            <a:ext cx="94923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503" y="1985554"/>
            <a:ext cx="9405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08" y="95250"/>
            <a:ext cx="10515600" cy="942975"/>
          </a:xfrm>
        </p:spPr>
        <p:txBody>
          <a:bodyPr/>
          <a:lstStyle/>
          <a:p>
            <a:r>
              <a:rPr lang="en-US" b="1" dirty="0" smtClean="0"/>
              <a:t>How BRIC countries stack up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4" y="1038225"/>
            <a:ext cx="11669448" cy="5819775"/>
          </a:xfrm>
        </p:spPr>
      </p:pic>
    </p:spTree>
    <p:extLst>
      <p:ext uri="{BB962C8B-B14F-4D97-AF65-F5344CB8AC3E}">
        <p14:creationId xmlns:p14="http://schemas.microsoft.com/office/powerpoint/2010/main" val="14695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9" y="110966"/>
            <a:ext cx="10515600" cy="1325563"/>
          </a:xfrm>
        </p:spPr>
        <p:txBody>
          <a:bodyPr/>
          <a:lstStyle/>
          <a:p>
            <a:r>
              <a:rPr lang="en-US" b="1" dirty="0" smtClean="0"/>
              <a:t>Cultural Norms</a:t>
            </a:r>
            <a:endParaRPr lang="en-US" b="1" dirty="0"/>
          </a:p>
        </p:txBody>
      </p:sp>
      <p:pic>
        <p:nvPicPr>
          <p:cNvPr id="10242" name="Picture 2" descr="Image result for cultural norms exa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4" y="1436529"/>
            <a:ext cx="9701349" cy="52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841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Culture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144" y="1558212"/>
            <a:ext cx="4553338" cy="49637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 </a:t>
            </a:r>
            <a:r>
              <a:rPr lang="en-US" sz="2800" dirty="0" smtClean="0"/>
              <a:t>The </a:t>
            </a:r>
            <a:r>
              <a:rPr lang="en-US" sz="2800" dirty="0"/>
              <a:t>specific learned norms of a society; based on attitudes, values and beliefs  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- "</a:t>
            </a:r>
            <a:r>
              <a:rPr lang="en-US" sz="2800" dirty="0"/>
              <a:t>that complex whole which includes knowledge, belief, art, morals, law, custom and any other capabilities and habits acquired by man as a member of society.“ </a:t>
            </a:r>
            <a:r>
              <a:rPr lang="en-US" sz="2400" dirty="0"/>
              <a:t>– EB Taylor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84" y="210947"/>
            <a:ext cx="6148873" cy="63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2" y="121920"/>
            <a:ext cx="7942218" cy="66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020"/>
          </a:xfrm>
        </p:spPr>
        <p:txBody>
          <a:bodyPr/>
          <a:lstStyle/>
          <a:p>
            <a:r>
              <a:rPr lang="en-US" dirty="0" smtClean="0"/>
              <a:t>Hofstede’s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4652963"/>
          </a:xfrm>
        </p:spPr>
        <p:txBody>
          <a:bodyPr>
            <a:normAutofit/>
          </a:bodyPr>
          <a:lstStyle/>
          <a:p>
            <a:r>
              <a:rPr lang="en-US" dirty="0"/>
              <a:t>Hofstede divided cultural dimensions of a country into five areas</a:t>
            </a:r>
          </a:p>
          <a:p>
            <a:r>
              <a:rPr lang="en-US" dirty="0"/>
              <a:t>The evaluation of a country’s cultural problem is in accordance with these five areas to carry out rating and scoring</a:t>
            </a:r>
          </a:p>
          <a:p>
            <a:r>
              <a:rPr lang="en-US" b="1" dirty="0"/>
              <a:t>Five Dimensions are: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Power </a:t>
            </a:r>
            <a:r>
              <a:rPr lang="en-US" b="1" i="1" dirty="0"/>
              <a:t>Distance</a:t>
            </a:r>
          </a:p>
          <a:p>
            <a:pPr marL="0" indent="0">
              <a:buNone/>
            </a:pPr>
            <a:r>
              <a:rPr lang="en-US" b="1" i="1" dirty="0" smtClean="0"/>
              <a:t>	Individualism </a:t>
            </a:r>
            <a:r>
              <a:rPr lang="en-US" b="1" i="1" dirty="0"/>
              <a:t>and collectivism</a:t>
            </a:r>
          </a:p>
          <a:p>
            <a:pPr marL="0" indent="0">
              <a:buNone/>
            </a:pPr>
            <a:r>
              <a:rPr lang="en-US" b="1" i="1" dirty="0" smtClean="0"/>
              <a:t>	Gender </a:t>
            </a:r>
            <a:r>
              <a:rPr lang="en-US" b="1" i="1" dirty="0"/>
              <a:t>Role (Masculinity and Femininity)</a:t>
            </a:r>
          </a:p>
          <a:p>
            <a:pPr marL="0" indent="0">
              <a:buNone/>
            </a:pPr>
            <a:r>
              <a:rPr lang="en-US" b="1" i="1" dirty="0" smtClean="0"/>
              <a:t>	Uncertainty </a:t>
            </a:r>
            <a:r>
              <a:rPr lang="en-US" b="1" i="1" dirty="0"/>
              <a:t>Avoidance</a:t>
            </a:r>
          </a:p>
          <a:p>
            <a:pPr marL="0" indent="0">
              <a:buNone/>
            </a:pPr>
            <a:r>
              <a:rPr lang="en-US" b="1" i="1" dirty="0" smtClean="0"/>
              <a:t>	The </a:t>
            </a:r>
            <a:r>
              <a:rPr lang="en-US" b="1" i="1" dirty="0"/>
              <a:t>Long-term and Short-term Orientation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721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002"/>
          </a:xfrm>
        </p:spPr>
        <p:txBody>
          <a:bodyPr/>
          <a:lstStyle/>
          <a:p>
            <a:r>
              <a:rPr lang="en-US" dirty="0" smtClean="0"/>
              <a:t>Hofstede’s Cultural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70163"/>
              </p:ext>
            </p:extLst>
          </p:nvPr>
        </p:nvGraphicFramePr>
        <p:xfrm>
          <a:off x="838200" y="1607130"/>
          <a:ext cx="10661073" cy="504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138"/>
                <a:gridCol w="7382935"/>
              </a:tblGrid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Individualism/Collectivism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personal needs and goals are prioritized vs. the needs and goals of the group/clan/organization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Masculine/Feminine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Masculine societies have different rules for men and women, less so in feminine cultures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Uncertainty Avoidance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comfortable are people with changing the way they work or live (low UA) or prefer the known systems (high UA).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Power Distance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degree people are comfortable with influencing upwards. Accept of inequality in distribution of power in society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 Perspective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Long-term perspective, planning for future, perspective values vs. short time past and present oriented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Defined</a:t>
            </a:r>
            <a:endParaRPr lang="en-US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1413164"/>
            <a:ext cx="9504218" cy="53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244565"/>
          </a:xfrm>
        </p:spPr>
        <p:txBody>
          <a:bodyPr/>
          <a:lstStyle/>
          <a:p>
            <a:r>
              <a:rPr lang="en-US" b="1" dirty="0" smtClean="0"/>
              <a:t>Individualism vs. Collectivism </a:t>
            </a:r>
            <a:endParaRPr lang="en-US" b="1" dirty="0"/>
          </a:p>
        </p:txBody>
      </p:sp>
      <p:pic>
        <p:nvPicPr>
          <p:cNvPr id="4098" name="Picture 2" descr="Image result for hofstede's cultural dimens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309"/>
            <a:ext cx="12192000" cy="5458691"/>
          </a:xfrm>
          <a:prstGeom prst="rect">
            <a:avLst/>
          </a:prstGeom>
          <a:noFill/>
          <a:ln>
            <a:solidFill>
              <a:srgbClr val="CEC7C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945" y="1399309"/>
            <a:ext cx="12884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108086"/>
            <a:ext cx="7610621" cy="67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r>
              <a:rPr lang="en-US" b="1" dirty="0" smtClean="0"/>
              <a:t>Uncertainty Avoidance</a:t>
            </a:r>
            <a:endParaRPr lang="en-US" b="1" dirty="0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81"/>
            <a:ext cx="11943471" cy="56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385" y="1252025"/>
            <a:ext cx="12379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222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Culture</vt:lpstr>
      <vt:lpstr>PowerPoint Presentation</vt:lpstr>
      <vt:lpstr>Hofstede’s Classification</vt:lpstr>
      <vt:lpstr>Hofstede’s Cultural Dimensions</vt:lpstr>
      <vt:lpstr>Dimensions Defined</vt:lpstr>
      <vt:lpstr>Individualism vs. Collectivism </vt:lpstr>
      <vt:lpstr>PowerPoint Presentation</vt:lpstr>
      <vt:lpstr>Uncertainty Avoidance</vt:lpstr>
      <vt:lpstr>Power Distance</vt:lpstr>
      <vt:lpstr>PowerPoint Presentation</vt:lpstr>
      <vt:lpstr>Comparison of PD/INDV UA/Gender</vt:lpstr>
      <vt:lpstr>How BRIC countries stack up</vt:lpstr>
      <vt:lpstr>Cultural Norms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2017-02-08T06:14:16Z</dcterms:created>
  <dcterms:modified xsi:type="dcterms:W3CDTF">2017-02-10T06:01:23Z</dcterms:modified>
</cp:coreProperties>
</file>